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708" r:id="rId4"/>
    <p:sldMasterId id="2147483840" r:id="rId5"/>
    <p:sldMasterId id="2147483852" r:id="rId6"/>
  </p:sldMasterIdLst>
  <p:notesMasterIdLst>
    <p:notesMasterId r:id="rId52"/>
  </p:notesMasterIdLst>
  <p:handoutMasterIdLst>
    <p:handoutMasterId r:id="rId53"/>
  </p:handoutMasterIdLst>
  <p:sldIdLst>
    <p:sldId id="560" r:id="rId7"/>
    <p:sldId id="962" r:id="rId8"/>
    <p:sldId id="832" r:id="rId9"/>
    <p:sldId id="973" r:id="rId10"/>
    <p:sldId id="964" r:id="rId11"/>
    <p:sldId id="1046" r:id="rId12"/>
    <p:sldId id="963" r:id="rId13"/>
    <p:sldId id="981" r:id="rId14"/>
    <p:sldId id="980" r:id="rId15"/>
    <p:sldId id="998" r:id="rId16"/>
    <p:sldId id="990" r:id="rId17"/>
    <p:sldId id="1043" r:id="rId18"/>
    <p:sldId id="846" r:id="rId19"/>
    <p:sldId id="999" r:id="rId20"/>
    <p:sldId id="1000" r:id="rId21"/>
    <p:sldId id="991" r:id="rId22"/>
    <p:sldId id="1002" r:id="rId23"/>
    <p:sldId id="996" r:id="rId24"/>
    <p:sldId id="1029" r:id="rId25"/>
    <p:sldId id="1030" r:id="rId26"/>
    <p:sldId id="1031" r:id="rId27"/>
    <p:sldId id="954" r:id="rId28"/>
    <p:sldId id="882" r:id="rId29"/>
    <p:sldId id="884" r:id="rId30"/>
    <p:sldId id="1034" r:id="rId31"/>
    <p:sldId id="1050" r:id="rId32"/>
    <p:sldId id="942" r:id="rId33"/>
    <p:sldId id="885" r:id="rId34"/>
    <p:sldId id="751" r:id="rId35"/>
    <p:sldId id="1047" r:id="rId36"/>
    <p:sldId id="1048" r:id="rId37"/>
    <p:sldId id="955" r:id="rId38"/>
    <p:sldId id="1045" r:id="rId39"/>
    <p:sldId id="982" r:id="rId40"/>
    <p:sldId id="992" r:id="rId41"/>
    <p:sldId id="993" r:id="rId42"/>
    <p:sldId id="994" r:id="rId43"/>
    <p:sldId id="1042" r:id="rId44"/>
    <p:sldId id="1051" r:id="rId45"/>
    <p:sldId id="868" r:id="rId46"/>
    <p:sldId id="869" r:id="rId47"/>
    <p:sldId id="1033" r:id="rId48"/>
    <p:sldId id="1035" r:id="rId49"/>
    <p:sldId id="927" r:id="rId50"/>
    <p:sldId id="950" r:id="rId51"/>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9" userDrawn="1">
          <p15:clr>
            <a:srgbClr val="A4A3A4"/>
          </p15:clr>
        </p15:guide>
        <p15:guide id="2" pos="29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2" autoAdjust="0"/>
    <p:restoredTop sz="87485" autoAdjust="0"/>
  </p:normalViewPr>
  <p:slideViewPr>
    <p:cSldViewPr>
      <p:cViewPr varScale="1">
        <p:scale>
          <a:sx n="100" d="100"/>
          <a:sy n="100" d="100"/>
        </p:scale>
        <p:origin x="1512" y="84"/>
      </p:cViewPr>
      <p:guideLst>
        <p:guide orient="horz" pos="2160"/>
        <p:guide pos="2880"/>
      </p:guideLst>
    </p:cSldViewPr>
  </p:slideViewPr>
  <p:outlineViewPr>
    <p:cViewPr>
      <p:scale>
        <a:sx n="33" d="100"/>
        <a:sy n="33" d="100"/>
      </p:scale>
      <p:origin x="0" y="-960"/>
    </p:cViewPr>
  </p:outlineViewPr>
  <p:notesTextViewPr>
    <p:cViewPr>
      <p:scale>
        <a:sx n="3" d="2"/>
        <a:sy n="3" d="2"/>
      </p:scale>
      <p:origin x="0" y="0"/>
    </p:cViewPr>
  </p:notesTextViewPr>
  <p:sorterViewPr>
    <p:cViewPr varScale="1">
      <p:scale>
        <a:sx n="100" d="100"/>
        <a:sy n="100" d="100"/>
      </p:scale>
      <p:origin x="0" y="-6144"/>
    </p:cViewPr>
  </p:sorterViewPr>
  <p:notesViewPr>
    <p:cSldViewPr>
      <p:cViewPr varScale="1">
        <p:scale>
          <a:sx n="55" d="100"/>
          <a:sy n="55" d="100"/>
        </p:scale>
        <p:origin x="-2630" y="-82"/>
      </p:cViewPr>
      <p:guideLst>
        <p:guide orient="horz" pos="2209"/>
        <p:guide pos="29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5"/>
            <a:ext cx="4028440" cy="350520"/>
          </a:xfrm>
          <a:prstGeom prst="rect">
            <a:avLst/>
          </a:prstGeom>
        </p:spPr>
        <p:txBody>
          <a:bodyPr vert="horz" lIns="93893" tIns="46947" rIns="93893" bIns="46947" rtlCol="0"/>
          <a:lstStyle>
            <a:lvl1pPr algn="l">
              <a:defRPr sz="1300"/>
            </a:lvl1pPr>
          </a:lstStyle>
          <a:p>
            <a:endParaRPr lang="en-US"/>
          </a:p>
        </p:txBody>
      </p:sp>
      <p:sp>
        <p:nvSpPr>
          <p:cNvPr id="3" name="Date Placeholder 2"/>
          <p:cNvSpPr>
            <a:spLocks noGrp="1"/>
          </p:cNvSpPr>
          <p:nvPr>
            <p:ph type="dt" sz="quarter" idx="1"/>
          </p:nvPr>
        </p:nvSpPr>
        <p:spPr>
          <a:xfrm>
            <a:off x="5265810" y="5"/>
            <a:ext cx="4028440" cy="350520"/>
          </a:xfrm>
          <a:prstGeom prst="rect">
            <a:avLst/>
          </a:prstGeom>
        </p:spPr>
        <p:txBody>
          <a:bodyPr vert="horz" lIns="93893" tIns="46947" rIns="93893" bIns="46947" rtlCol="0"/>
          <a:lstStyle>
            <a:lvl1pPr algn="r">
              <a:defRPr sz="1300"/>
            </a:lvl1pPr>
          </a:lstStyle>
          <a:p>
            <a:fld id="{F9608ACB-A071-4B7C-A6AD-248E84968650}" type="datetimeFigureOut">
              <a:rPr lang="en-US" smtClean="0"/>
              <a:pPr/>
              <a:t>7/28/2022</a:t>
            </a:fld>
            <a:endParaRPr lang="en-US"/>
          </a:p>
        </p:txBody>
      </p:sp>
      <p:sp>
        <p:nvSpPr>
          <p:cNvPr id="4" name="Footer Placeholder 3"/>
          <p:cNvSpPr>
            <a:spLocks noGrp="1"/>
          </p:cNvSpPr>
          <p:nvPr>
            <p:ph type="ftr" sz="quarter" idx="2"/>
          </p:nvPr>
        </p:nvSpPr>
        <p:spPr>
          <a:xfrm>
            <a:off x="1" y="6658665"/>
            <a:ext cx="4028440" cy="350520"/>
          </a:xfrm>
          <a:prstGeom prst="rect">
            <a:avLst/>
          </a:prstGeom>
        </p:spPr>
        <p:txBody>
          <a:bodyPr vert="horz" lIns="93893" tIns="46947" rIns="93893" bIns="46947" rtlCol="0" anchor="b"/>
          <a:lstStyle>
            <a:lvl1pPr algn="l">
              <a:defRPr sz="1300"/>
            </a:lvl1pPr>
          </a:lstStyle>
          <a:p>
            <a:endParaRPr lang="en-US"/>
          </a:p>
        </p:txBody>
      </p:sp>
      <p:sp>
        <p:nvSpPr>
          <p:cNvPr id="5" name="Slide Number Placeholder 4"/>
          <p:cNvSpPr>
            <a:spLocks noGrp="1"/>
          </p:cNvSpPr>
          <p:nvPr>
            <p:ph type="sldNum" sz="quarter" idx="3"/>
          </p:nvPr>
        </p:nvSpPr>
        <p:spPr>
          <a:xfrm>
            <a:off x="5265810" y="6658665"/>
            <a:ext cx="4028440" cy="350520"/>
          </a:xfrm>
          <a:prstGeom prst="rect">
            <a:avLst/>
          </a:prstGeom>
        </p:spPr>
        <p:txBody>
          <a:bodyPr vert="horz" lIns="93893" tIns="46947" rIns="93893" bIns="46947" rtlCol="0" anchor="b"/>
          <a:lstStyle>
            <a:lvl1pPr algn="r">
              <a:defRPr sz="1300"/>
            </a:lvl1pPr>
          </a:lstStyle>
          <a:p>
            <a:fld id="{2097DACC-1F9E-441E-87EC-B0DABA9A3285}" type="slidenum">
              <a:rPr lang="en-US" smtClean="0"/>
              <a:pPr/>
              <a:t>‹#›</a:t>
            </a:fld>
            <a:endParaRPr lang="en-US"/>
          </a:p>
        </p:txBody>
      </p:sp>
    </p:spTree>
    <p:extLst>
      <p:ext uri="{BB962C8B-B14F-4D97-AF65-F5344CB8AC3E}">
        <p14:creationId xmlns:p14="http://schemas.microsoft.com/office/powerpoint/2010/main" val="3018067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1"/>
            <a:ext cx="4029145" cy="350040"/>
          </a:xfrm>
          <a:prstGeom prst="rect">
            <a:avLst/>
          </a:prstGeom>
        </p:spPr>
        <p:txBody>
          <a:bodyPr vert="horz" lIns="92370" tIns="46185" rIns="92370" bIns="46185" rtlCol="0"/>
          <a:lstStyle>
            <a:lvl1pPr algn="l">
              <a:defRPr sz="1300"/>
            </a:lvl1pPr>
          </a:lstStyle>
          <a:p>
            <a:endParaRPr lang="en-US"/>
          </a:p>
        </p:txBody>
      </p:sp>
      <p:sp>
        <p:nvSpPr>
          <p:cNvPr id="3" name="Date Placeholder 2"/>
          <p:cNvSpPr>
            <a:spLocks noGrp="1"/>
          </p:cNvSpPr>
          <p:nvPr>
            <p:ph type="dt" idx="1"/>
          </p:nvPr>
        </p:nvSpPr>
        <p:spPr>
          <a:xfrm>
            <a:off x="5265150" y="1"/>
            <a:ext cx="4029145" cy="350040"/>
          </a:xfrm>
          <a:prstGeom prst="rect">
            <a:avLst/>
          </a:prstGeom>
        </p:spPr>
        <p:txBody>
          <a:bodyPr vert="horz" lIns="92370" tIns="46185" rIns="92370" bIns="46185" rtlCol="0"/>
          <a:lstStyle>
            <a:lvl1pPr algn="r">
              <a:defRPr sz="1300"/>
            </a:lvl1pPr>
          </a:lstStyle>
          <a:p>
            <a:fld id="{61D57B48-D57E-406C-961A-7EDFDAE1E0F7}" type="datetimeFigureOut">
              <a:rPr lang="en-US" smtClean="0"/>
              <a:pPr/>
              <a:t>7/28/2022</a:t>
            </a:fld>
            <a:endParaRPr lang="en-US"/>
          </a:p>
        </p:txBody>
      </p:sp>
      <p:sp>
        <p:nvSpPr>
          <p:cNvPr id="4" name="Slide Image Placeholder 3"/>
          <p:cNvSpPr>
            <a:spLocks noGrp="1" noRot="1" noChangeAspect="1"/>
          </p:cNvSpPr>
          <p:nvPr>
            <p:ph type="sldImg" idx="2"/>
          </p:nvPr>
        </p:nvSpPr>
        <p:spPr>
          <a:xfrm>
            <a:off x="2895600" y="528638"/>
            <a:ext cx="3505200" cy="2628900"/>
          </a:xfrm>
          <a:prstGeom prst="rect">
            <a:avLst/>
          </a:prstGeom>
          <a:noFill/>
          <a:ln w="12700">
            <a:solidFill>
              <a:prstClr val="black"/>
            </a:solidFill>
          </a:ln>
        </p:spPr>
        <p:txBody>
          <a:bodyPr vert="horz" lIns="92370" tIns="46185" rIns="92370" bIns="46185" rtlCol="0" anchor="ctr"/>
          <a:lstStyle/>
          <a:p>
            <a:endParaRPr lang="en-US"/>
          </a:p>
        </p:txBody>
      </p:sp>
      <p:sp>
        <p:nvSpPr>
          <p:cNvPr id="5" name="Notes Placeholder 4"/>
          <p:cNvSpPr>
            <a:spLocks noGrp="1"/>
          </p:cNvSpPr>
          <p:nvPr>
            <p:ph type="body" sz="quarter" idx="3"/>
          </p:nvPr>
        </p:nvSpPr>
        <p:spPr>
          <a:xfrm>
            <a:off x="929642" y="3330181"/>
            <a:ext cx="7437119" cy="3153961"/>
          </a:xfrm>
          <a:prstGeom prst="rect">
            <a:avLst/>
          </a:prstGeom>
        </p:spPr>
        <p:txBody>
          <a:bodyPr vert="horz" lIns="92370" tIns="46185" rIns="92370" bIns="4618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7" y="6659166"/>
            <a:ext cx="4029145" cy="350040"/>
          </a:xfrm>
          <a:prstGeom prst="rect">
            <a:avLst/>
          </a:prstGeom>
        </p:spPr>
        <p:txBody>
          <a:bodyPr vert="horz" lIns="92370" tIns="46185" rIns="92370" bIns="46185" rtlCol="0" anchor="b"/>
          <a:lstStyle>
            <a:lvl1pPr algn="l">
              <a:defRPr sz="1300"/>
            </a:lvl1pPr>
          </a:lstStyle>
          <a:p>
            <a:endParaRPr lang="en-US"/>
          </a:p>
        </p:txBody>
      </p:sp>
      <p:sp>
        <p:nvSpPr>
          <p:cNvPr id="7" name="Slide Number Placeholder 6"/>
          <p:cNvSpPr>
            <a:spLocks noGrp="1"/>
          </p:cNvSpPr>
          <p:nvPr>
            <p:ph type="sldNum" sz="quarter" idx="5"/>
          </p:nvPr>
        </p:nvSpPr>
        <p:spPr>
          <a:xfrm>
            <a:off x="5265150" y="6659166"/>
            <a:ext cx="4029145" cy="350040"/>
          </a:xfrm>
          <a:prstGeom prst="rect">
            <a:avLst/>
          </a:prstGeom>
        </p:spPr>
        <p:txBody>
          <a:bodyPr vert="horz" lIns="92370" tIns="46185" rIns="92370" bIns="46185" rtlCol="0" anchor="b"/>
          <a:lstStyle>
            <a:lvl1pPr algn="r">
              <a:defRPr sz="1300"/>
            </a:lvl1pPr>
          </a:lstStyle>
          <a:p>
            <a:fld id="{D27998B1-40B4-40FE-9828-F280D2033C7B}" type="slidenum">
              <a:rPr lang="en-US" smtClean="0"/>
              <a:pPr/>
              <a:t>‹#›</a:t>
            </a:fld>
            <a:endParaRPr lang="en-US"/>
          </a:p>
        </p:txBody>
      </p:sp>
    </p:spTree>
    <p:extLst>
      <p:ext uri="{BB962C8B-B14F-4D97-AF65-F5344CB8AC3E}">
        <p14:creationId xmlns:p14="http://schemas.microsoft.com/office/powerpoint/2010/main" val="4179086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044" lvl="1" indent="-173194" fontAlgn="base">
              <a:buFont typeface="Courier New" panose="02070309020205020404" pitchFamily="49" charset="0"/>
              <a:buChar char="o"/>
            </a:pPr>
            <a:endParaRPr lang="en-US" dirty="0"/>
          </a:p>
          <a:p>
            <a:pPr rtl="0" fontAlgn="base"/>
            <a:endParaRPr lang="en-US" dirty="0"/>
          </a:p>
          <a:p>
            <a:endParaRPr lang="en-US" dirty="0"/>
          </a:p>
        </p:txBody>
      </p:sp>
      <p:sp>
        <p:nvSpPr>
          <p:cNvPr id="4" name="Slide Number Placeholder 3"/>
          <p:cNvSpPr>
            <a:spLocks noGrp="1"/>
          </p:cNvSpPr>
          <p:nvPr>
            <p:ph type="sldNum" sz="quarter" idx="10"/>
          </p:nvPr>
        </p:nvSpPr>
        <p:spPr/>
        <p:txBody>
          <a:bodyPr/>
          <a:lstStyle/>
          <a:p>
            <a:pPr defTabSz="921582">
              <a:defRPr/>
            </a:pPr>
            <a:fld id="{9DEC0F04-17B5-40D6-A2FC-D8B513BB0BE7}" type="slidenum">
              <a:rPr lang="en-US">
                <a:solidFill>
                  <a:prstClr val="black"/>
                </a:solidFill>
                <a:latin typeface="Calibri"/>
              </a:rPr>
              <a:pPr defTabSz="921582">
                <a:defRPr/>
              </a:pPr>
              <a:t>5</a:t>
            </a:fld>
            <a:endParaRPr lang="en-US" dirty="0">
              <a:solidFill>
                <a:prstClr val="black"/>
              </a:solidFill>
              <a:latin typeface="Calibri"/>
            </a:endParaRPr>
          </a:p>
        </p:txBody>
      </p:sp>
    </p:spTree>
    <p:extLst>
      <p:ext uri="{BB962C8B-B14F-4D97-AF65-F5344CB8AC3E}">
        <p14:creationId xmlns:p14="http://schemas.microsoft.com/office/powerpoint/2010/main" val="2551227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044" lvl="1" indent="-173194" fontAlgn="base">
              <a:buFont typeface="Courier New" panose="02070309020205020404" pitchFamily="49" charset="0"/>
              <a:buChar char="o"/>
            </a:pPr>
            <a:endParaRPr lang="en-US" dirty="0"/>
          </a:p>
          <a:p>
            <a:pPr rtl="0" fontAlgn="base"/>
            <a:endParaRPr lang="en-US" dirty="0"/>
          </a:p>
          <a:p>
            <a:endParaRPr lang="en-US" dirty="0"/>
          </a:p>
        </p:txBody>
      </p:sp>
      <p:sp>
        <p:nvSpPr>
          <p:cNvPr id="4" name="Slide Number Placeholder 3"/>
          <p:cNvSpPr>
            <a:spLocks noGrp="1"/>
          </p:cNvSpPr>
          <p:nvPr>
            <p:ph type="sldNum" sz="quarter" idx="10"/>
          </p:nvPr>
        </p:nvSpPr>
        <p:spPr/>
        <p:txBody>
          <a:bodyPr/>
          <a:lstStyle/>
          <a:p>
            <a:pPr defTabSz="921582">
              <a:defRPr/>
            </a:pPr>
            <a:fld id="{9DEC0F04-17B5-40D6-A2FC-D8B513BB0BE7}" type="slidenum">
              <a:rPr lang="en-US">
                <a:solidFill>
                  <a:prstClr val="black"/>
                </a:solidFill>
                <a:latin typeface="Calibri"/>
              </a:rPr>
              <a:pPr defTabSz="921582">
                <a:defRPr/>
              </a:pPr>
              <a:t>6</a:t>
            </a:fld>
            <a:endParaRPr lang="en-US" dirty="0">
              <a:solidFill>
                <a:prstClr val="black"/>
              </a:solidFill>
              <a:latin typeface="Calibri"/>
            </a:endParaRPr>
          </a:p>
        </p:txBody>
      </p:sp>
    </p:spTree>
    <p:extLst>
      <p:ext uri="{BB962C8B-B14F-4D97-AF65-F5344CB8AC3E}">
        <p14:creationId xmlns:p14="http://schemas.microsoft.com/office/powerpoint/2010/main" val="4016225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B5CF12F-0636-435F-8447-81CC663906B4}" type="datetimeFigureOut">
              <a:rPr lang="en-US" smtClean="0"/>
              <a:pPr/>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487870-FD04-4B24-828A-DE64AD11B8B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5CF12F-0636-435F-8447-81CC663906B4}" type="datetimeFigureOut">
              <a:rPr lang="en-US" smtClean="0"/>
              <a:pPr/>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487870-FD04-4B24-828A-DE64AD11B8B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5CF12F-0636-435F-8447-81CC663906B4}" type="datetimeFigureOut">
              <a:rPr lang="en-US" smtClean="0"/>
              <a:pPr/>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487870-FD04-4B24-828A-DE64AD11B8B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descr="Canvas"/>
          <p:cNvSpPr>
            <a:spLocks noChangeArrowheads="1"/>
          </p:cNvSpPr>
          <p:nvPr/>
        </p:nvSpPr>
        <p:spPr bwMode="white">
          <a:xfrm>
            <a:off x="528638" y="201613"/>
            <a:ext cx="8397875" cy="6467475"/>
          </a:xfrm>
          <a:prstGeom prst="rect">
            <a:avLst/>
          </a:prstGeom>
          <a:blipFill dpi="0" rotWithShape="0">
            <a:blip r:embed="rId2" cstate="print"/>
            <a:srcRect/>
            <a:tile tx="0" ty="0" sx="100000" sy="100000" flip="none" algn="tl"/>
          </a:blipFill>
          <a:ln w="9525">
            <a:noFill/>
            <a:miter lim="800000"/>
            <a:headEnd/>
            <a:tailEnd/>
          </a:ln>
        </p:spPr>
        <p:txBody>
          <a:bodyPr wrap="none" anchor="ctr"/>
          <a:lstStyle/>
          <a:p>
            <a:pPr algn="ctr" fontAlgn="base">
              <a:spcBef>
                <a:spcPct val="0"/>
              </a:spcBef>
              <a:spcAft>
                <a:spcPct val="0"/>
              </a:spcAft>
            </a:pPr>
            <a:endParaRPr kumimoji="1" lang="en-US" sz="2400">
              <a:solidFill>
                <a:srgbClr val="000000"/>
              </a:solidFill>
            </a:endParaRPr>
          </a:p>
        </p:txBody>
      </p:sp>
      <p:pic>
        <p:nvPicPr>
          <p:cNvPr id="5" name="Picture 3" descr="minispir"/>
          <p:cNvPicPr>
            <a:picLocks noChangeAspect="1" noChangeArrowheads="1"/>
          </p:cNvPicPr>
          <p:nvPr/>
        </p:nvPicPr>
        <p:blipFill>
          <a:blip r:embed="rId3" cstate="print"/>
          <a:srcRect/>
          <a:stretch>
            <a:fillRect/>
          </a:stretch>
        </p:blipFill>
        <p:spPr bwMode="ltGray">
          <a:xfrm>
            <a:off x="0" y="50800"/>
            <a:ext cx="1181100" cy="4286250"/>
          </a:xfrm>
          <a:prstGeom prst="rect">
            <a:avLst/>
          </a:prstGeom>
          <a:noFill/>
          <a:ln w="9525">
            <a:noFill/>
            <a:miter lim="800000"/>
            <a:headEnd/>
            <a:tailEnd/>
          </a:ln>
        </p:spPr>
      </p:pic>
      <p:sp>
        <p:nvSpPr>
          <p:cNvPr id="6" name="Rectangle 4" descr="Canvas"/>
          <p:cNvSpPr>
            <a:spLocks noChangeArrowheads="1"/>
          </p:cNvSpPr>
          <p:nvPr/>
        </p:nvSpPr>
        <p:spPr bwMode="white">
          <a:xfrm>
            <a:off x="596900" y="4130675"/>
            <a:ext cx="1041400" cy="457200"/>
          </a:xfrm>
          <a:prstGeom prst="rect">
            <a:avLst/>
          </a:prstGeom>
          <a:blipFill dpi="0" rotWithShape="0">
            <a:blip r:embed="rId2" cstate="print"/>
            <a:srcRect/>
            <a:tile tx="0" ty="0" sx="100000" sy="100000" flip="none" algn="tl"/>
          </a:blipFill>
          <a:ln w="9525">
            <a:noFill/>
            <a:miter lim="800000"/>
            <a:headEnd/>
            <a:tailEnd/>
          </a:ln>
          <a:effectLst/>
        </p:spPr>
        <p:txBody>
          <a:bodyPr wrap="none" anchor="ctr"/>
          <a:lstStyle/>
          <a:p>
            <a:pPr algn="ctr" fontAlgn="base">
              <a:spcBef>
                <a:spcPct val="0"/>
              </a:spcBef>
              <a:spcAft>
                <a:spcPct val="0"/>
              </a:spcAft>
            </a:pPr>
            <a:endParaRPr kumimoji="1" lang="en-US" sz="2400">
              <a:solidFill>
                <a:srgbClr val="000000"/>
              </a:solidFill>
            </a:endParaRPr>
          </a:p>
        </p:txBody>
      </p:sp>
      <p:pic>
        <p:nvPicPr>
          <p:cNvPr id="7" name="Picture 5" descr="minispir"/>
          <p:cNvPicPr>
            <a:picLocks noChangeAspect="1" noChangeArrowheads="1"/>
          </p:cNvPicPr>
          <p:nvPr/>
        </p:nvPicPr>
        <p:blipFill>
          <a:blip r:embed="rId3" cstate="print"/>
          <a:srcRect t="39999"/>
          <a:stretch>
            <a:fillRect/>
          </a:stretch>
        </p:blipFill>
        <p:spPr bwMode="ltGray">
          <a:xfrm>
            <a:off x="0" y="4222750"/>
            <a:ext cx="1181100" cy="2571750"/>
          </a:xfrm>
          <a:prstGeom prst="rect">
            <a:avLst/>
          </a:prstGeom>
          <a:noFill/>
          <a:ln w="9525">
            <a:noFill/>
            <a:miter lim="800000"/>
            <a:headEnd/>
            <a:tailEnd/>
          </a:ln>
        </p:spPr>
      </p:pic>
      <p:sp>
        <p:nvSpPr>
          <p:cNvPr id="20486" name="Rectangle 6"/>
          <p:cNvSpPr>
            <a:spLocks noGrp="1" noChangeArrowheads="1"/>
          </p:cNvSpPr>
          <p:nvPr>
            <p:ph type="ctrTitle"/>
          </p:nvPr>
        </p:nvSpPr>
        <p:spPr>
          <a:xfrm>
            <a:off x="914400" y="2057400"/>
            <a:ext cx="7721600" cy="1143000"/>
          </a:xfrm>
        </p:spPr>
        <p:txBody>
          <a:bodyPr/>
          <a:lstStyle>
            <a:lvl1pPr>
              <a:defRPr/>
            </a:lvl1pPr>
          </a:lstStyle>
          <a:p>
            <a:r>
              <a:rPr lang="en-US"/>
              <a:t>Click to edit Master title style</a:t>
            </a:r>
          </a:p>
        </p:txBody>
      </p:sp>
      <p:sp>
        <p:nvSpPr>
          <p:cNvPr id="20487"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r>
              <a:rPr lang="en-US"/>
              <a:t>Click to edit Master subtitle style</a:t>
            </a:r>
          </a:p>
        </p:txBody>
      </p:sp>
      <p:sp>
        <p:nvSpPr>
          <p:cNvPr id="8" name="Rectangle 8"/>
          <p:cNvSpPr>
            <a:spLocks noGrp="1" noChangeArrowheads="1"/>
          </p:cNvSpPr>
          <p:nvPr>
            <p:ph type="dt" sz="quarter" idx="10"/>
          </p:nvPr>
        </p:nvSpPr>
        <p:spPr>
          <a:xfrm>
            <a:off x="1084263" y="6096000"/>
            <a:ext cx="1905000" cy="457200"/>
          </a:xfrm>
        </p:spPr>
        <p:txBody>
          <a:bodyPr/>
          <a:lstStyle>
            <a:lvl1pPr>
              <a:defRPr/>
            </a:lvl1pPr>
          </a:lstStyle>
          <a:p>
            <a:endParaRPr lang="en-US">
              <a:solidFill>
                <a:srgbClr val="000000"/>
              </a:solidFill>
            </a:endParaRPr>
          </a:p>
        </p:txBody>
      </p:sp>
      <p:sp>
        <p:nvSpPr>
          <p:cNvPr id="9" name="Rectangle 9"/>
          <p:cNvSpPr>
            <a:spLocks noGrp="1" noChangeArrowheads="1"/>
          </p:cNvSpPr>
          <p:nvPr>
            <p:ph type="ftr" sz="quarter" idx="11"/>
          </p:nvPr>
        </p:nvSpPr>
        <p:spPr>
          <a:xfrm>
            <a:off x="3522663" y="6096000"/>
            <a:ext cx="2895600" cy="457200"/>
          </a:xfrm>
        </p:spPr>
        <p:txBody>
          <a:bodyPr/>
          <a:lstStyle>
            <a:lvl1pPr>
              <a:defRPr/>
            </a:lvl1pPr>
          </a:lstStyle>
          <a:p>
            <a:endParaRPr lang="en-US">
              <a:solidFill>
                <a:srgbClr val="000000"/>
              </a:solidFill>
            </a:endParaRPr>
          </a:p>
        </p:txBody>
      </p:sp>
      <p:sp>
        <p:nvSpPr>
          <p:cNvPr id="10" name="Rectangle 10"/>
          <p:cNvSpPr>
            <a:spLocks noGrp="1" noChangeArrowheads="1"/>
          </p:cNvSpPr>
          <p:nvPr>
            <p:ph type="sldNum" sz="quarter" idx="12"/>
          </p:nvPr>
        </p:nvSpPr>
        <p:spPr>
          <a:xfrm>
            <a:off x="6951663" y="6096000"/>
            <a:ext cx="1905000" cy="457200"/>
          </a:xfrm>
        </p:spPr>
        <p:txBody>
          <a:bodyPr/>
          <a:lstStyle>
            <a:lvl1pPr>
              <a:defRPr/>
            </a:lvl1pPr>
          </a:lstStyle>
          <a:p>
            <a:fld id="{11C51CE8-E9A9-4448-95C8-FF3A60599BD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fld id="{246EF09B-9B30-4AF7-A3CD-C61B5FCA0D1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fld id="{C99DBDA1-FD6B-4E53-88B7-209C925801C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fld id="{1AD1DB4F-76F0-4A85-B3AA-E9761BF7C44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9"/>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10"/>
          <p:cNvSpPr>
            <a:spLocks noGrp="1" noChangeArrowheads="1"/>
          </p:cNvSpPr>
          <p:nvPr>
            <p:ph type="sldNum" sz="quarter" idx="12"/>
          </p:nvPr>
        </p:nvSpPr>
        <p:spPr>
          <a:ln/>
        </p:spPr>
        <p:txBody>
          <a:bodyPr/>
          <a:lstStyle>
            <a:lvl1pPr>
              <a:defRPr/>
            </a:lvl1pPr>
          </a:lstStyle>
          <a:p>
            <a:fld id="{7F0AE066-C4A3-45D4-B9F0-A6ABD5371AC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9"/>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10"/>
          <p:cNvSpPr>
            <a:spLocks noGrp="1" noChangeArrowheads="1"/>
          </p:cNvSpPr>
          <p:nvPr>
            <p:ph type="sldNum" sz="quarter" idx="12"/>
          </p:nvPr>
        </p:nvSpPr>
        <p:spPr>
          <a:ln/>
        </p:spPr>
        <p:txBody>
          <a:bodyPr/>
          <a:lstStyle>
            <a:lvl1pPr>
              <a:defRPr/>
            </a:lvl1pPr>
          </a:lstStyle>
          <a:p>
            <a:fld id="{B1FA87F5-3229-4DE6-8415-01F65A28BD5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9"/>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10"/>
          <p:cNvSpPr>
            <a:spLocks noGrp="1" noChangeArrowheads="1"/>
          </p:cNvSpPr>
          <p:nvPr>
            <p:ph type="sldNum" sz="quarter" idx="12"/>
          </p:nvPr>
        </p:nvSpPr>
        <p:spPr>
          <a:ln/>
        </p:spPr>
        <p:txBody>
          <a:bodyPr/>
          <a:lstStyle>
            <a:lvl1pPr>
              <a:defRPr/>
            </a:lvl1pPr>
          </a:lstStyle>
          <a:p>
            <a:fld id="{5FE314E9-135C-4A37-88BF-8F5092C20B8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fld id="{F2AC51AE-F175-4BEE-8DFA-C1E63125DB0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5CF12F-0636-435F-8447-81CC663906B4}" type="datetimeFigureOut">
              <a:rPr lang="en-US" smtClean="0"/>
              <a:pPr/>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487870-FD04-4B24-828A-DE64AD11B8BF}"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fld id="{A012DBDF-E4BC-45C2-ACB2-ED95EA3B2BD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fld id="{BBFA6A1D-CC12-4A0A-A07F-D3082C701F2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81000"/>
            <a:ext cx="5562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fld id="{06BF57D1-DEF7-41BD-A0F3-C857769C95C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AC85DE-05A1-4BC5-BBAC-01AB2840093D}" type="datetimeFigureOut">
              <a:rPr lang="en-US" smtClean="0">
                <a:solidFill>
                  <a:srgbClr val="303030">
                    <a:lumMod val="90000"/>
                    <a:lumOff val="10000"/>
                  </a:srgbClr>
                </a:solidFill>
              </a:rPr>
              <a:pPr/>
              <a:t>7/28/2022</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CF792F4-0EFB-449C-ACF4-606D700F886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37055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C85DE-05A1-4BC5-BBAC-01AB2840093D}" type="datetimeFigureOut">
              <a:rPr lang="en-US" smtClean="0">
                <a:solidFill>
                  <a:srgbClr val="303030">
                    <a:lumMod val="90000"/>
                    <a:lumOff val="10000"/>
                  </a:srgbClr>
                </a:solidFill>
              </a:rPr>
              <a:pPr/>
              <a:t>7/28/2022</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CF792F4-0EFB-449C-ACF4-606D700F886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24537466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AC85DE-05A1-4BC5-BBAC-01AB2840093D}" type="datetimeFigureOut">
              <a:rPr lang="en-US" smtClean="0">
                <a:solidFill>
                  <a:srgbClr val="303030">
                    <a:lumMod val="90000"/>
                    <a:lumOff val="10000"/>
                  </a:srgbClr>
                </a:solidFill>
              </a:rPr>
              <a:pPr/>
              <a:t>7/28/2022</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CF792F4-0EFB-449C-ACF4-606D700F886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39885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AC85DE-05A1-4BC5-BBAC-01AB2840093D}" type="datetimeFigureOut">
              <a:rPr lang="en-US" smtClean="0">
                <a:solidFill>
                  <a:srgbClr val="303030">
                    <a:lumMod val="90000"/>
                    <a:lumOff val="10000"/>
                  </a:srgbClr>
                </a:solidFill>
              </a:rPr>
              <a:pPr/>
              <a:t>7/28/2022</a:t>
            </a:fld>
            <a:endParaRPr lang="en-US" dirty="0">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dirty="0">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CF792F4-0EFB-449C-ACF4-606D700F886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25721692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AC85DE-05A1-4BC5-BBAC-01AB2840093D}" type="datetimeFigureOut">
              <a:rPr lang="en-US" smtClean="0">
                <a:solidFill>
                  <a:srgbClr val="303030">
                    <a:lumMod val="90000"/>
                    <a:lumOff val="10000"/>
                  </a:srgbClr>
                </a:solidFill>
              </a:rPr>
              <a:pPr/>
              <a:t>7/28/2022</a:t>
            </a:fld>
            <a:endParaRPr lang="en-US" dirty="0">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US" dirty="0">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BCF792F4-0EFB-449C-ACF4-606D700F886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5994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AC85DE-05A1-4BC5-BBAC-01AB2840093D}" type="datetimeFigureOut">
              <a:rPr lang="en-US" smtClean="0">
                <a:solidFill>
                  <a:srgbClr val="303030">
                    <a:lumMod val="90000"/>
                    <a:lumOff val="10000"/>
                  </a:srgbClr>
                </a:solidFill>
              </a:rPr>
              <a:pPr/>
              <a:t>7/28/2022</a:t>
            </a:fld>
            <a:endParaRPr lang="en-US" dirty="0">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US" dirty="0">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BCF792F4-0EFB-449C-ACF4-606D700F886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7505113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AC85DE-05A1-4BC5-BBAC-01AB2840093D}" type="datetimeFigureOut">
              <a:rPr lang="en-US" smtClean="0">
                <a:solidFill>
                  <a:srgbClr val="303030">
                    <a:lumMod val="90000"/>
                    <a:lumOff val="10000"/>
                  </a:srgbClr>
                </a:solidFill>
              </a:rPr>
              <a:pPr/>
              <a:t>7/28/2022</a:t>
            </a:fld>
            <a:endParaRPr lang="en-US" dirty="0">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US" dirty="0">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BCF792F4-0EFB-449C-ACF4-606D700F886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48431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5CF12F-0636-435F-8447-81CC663906B4}" type="datetimeFigureOut">
              <a:rPr lang="en-US" smtClean="0"/>
              <a:pPr/>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487870-FD04-4B24-828A-DE64AD11B8BF}"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AC85DE-05A1-4BC5-BBAC-01AB2840093D}" type="datetimeFigureOut">
              <a:rPr lang="en-US" smtClean="0">
                <a:solidFill>
                  <a:srgbClr val="303030">
                    <a:lumMod val="90000"/>
                    <a:lumOff val="10000"/>
                  </a:srgbClr>
                </a:solidFill>
              </a:rPr>
              <a:pPr/>
              <a:t>7/28/2022</a:t>
            </a:fld>
            <a:endParaRPr lang="en-US" dirty="0">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dirty="0">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CF792F4-0EFB-449C-ACF4-606D700F886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2434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AC85DE-05A1-4BC5-BBAC-01AB2840093D}" type="datetimeFigureOut">
              <a:rPr lang="en-US" smtClean="0">
                <a:solidFill>
                  <a:srgbClr val="303030">
                    <a:lumMod val="90000"/>
                    <a:lumOff val="10000"/>
                  </a:srgbClr>
                </a:solidFill>
              </a:rPr>
              <a:pPr/>
              <a:t>7/28/2022</a:t>
            </a:fld>
            <a:endParaRPr lang="en-US" dirty="0">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dirty="0">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CF792F4-0EFB-449C-ACF4-606D700F886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15077417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C85DE-05A1-4BC5-BBAC-01AB2840093D}" type="datetimeFigureOut">
              <a:rPr lang="en-US" smtClean="0">
                <a:solidFill>
                  <a:srgbClr val="303030">
                    <a:lumMod val="90000"/>
                    <a:lumOff val="10000"/>
                  </a:srgbClr>
                </a:solidFill>
              </a:rPr>
              <a:pPr/>
              <a:t>7/28/2022</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CF792F4-0EFB-449C-ACF4-606D700F886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11668668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C85DE-05A1-4BC5-BBAC-01AB2840093D}" type="datetimeFigureOut">
              <a:rPr lang="en-US" smtClean="0">
                <a:solidFill>
                  <a:srgbClr val="303030">
                    <a:lumMod val="90000"/>
                    <a:lumOff val="10000"/>
                  </a:srgbClr>
                </a:solidFill>
              </a:rPr>
              <a:pPr/>
              <a:t>7/28/2022</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CF792F4-0EFB-449C-ACF4-606D700F886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7310413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C3ED46-9650-46FF-8995-41C22FA6D0E2}" type="datetimeFigureOut">
              <a:rPr lang="en-US" smtClean="0">
                <a:solidFill>
                  <a:prstClr val="black">
                    <a:tint val="75000"/>
                  </a:prstClr>
                </a:solidFill>
              </a:rPr>
              <a:pPr/>
              <a:t>7/28/2022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2FE345-A290-4847-955A-6EBAE04B1C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349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C3ED46-9650-46FF-8995-41C22FA6D0E2}" type="datetimeFigureOut">
              <a:rPr lang="en-US" smtClean="0">
                <a:solidFill>
                  <a:prstClr val="black">
                    <a:tint val="75000"/>
                  </a:prstClr>
                </a:solidFill>
              </a:rPr>
              <a:pPr/>
              <a:t>7/28/2022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2FE345-A290-4847-955A-6EBAE04B1C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1595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C3ED46-9650-46FF-8995-41C22FA6D0E2}" type="datetimeFigureOut">
              <a:rPr lang="en-US" smtClean="0">
                <a:solidFill>
                  <a:prstClr val="black">
                    <a:tint val="75000"/>
                  </a:prstClr>
                </a:solidFill>
              </a:rPr>
              <a:pPr/>
              <a:t>7/28/2022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2FE345-A290-4847-955A-6EBAE04B1C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70954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C3ED46-9650-46FF-8995-41C22FA6D0E2}" type="datetimeFigureOut">
              <a:rPr lang="en-US" smtClean="0">
                <a:solidFill>
                  <a:prstClr val="black">
                    <a:tint val="75000"/>
                  </a:prstClr>
                </a:solidFill>
              </a:rPr>
              <a:pPr/>
              <a:t>7/28/2022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2FE345-A290-4847-955A-6EBAE04B1C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22695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C3ED46-9650-46FF-8995-41C22FA6D0E2}" type="datetimeFigureOut">
              <a:rPr lang="en-US" smtClean="0">
                <a:solidFill>
                  <a:prstClr val="black">
                    <a:tint val="75000"/>
                  </a:prstClr>
                </a:solidFill>
              </a:rPr>
              <a:pPr/>
              <a:t>7/28/2022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12FE345-A290-4847-955A-6EBAE04B1C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096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C3ED46-9650-46FF-8995-41C22FA6D0E2}" type="datetimeFigureOut">
              <a:rPr lang="en-US" smtClean="0">
                <a:solidFill>
                  <a:prstClr val="black">
                    <a:tint val="75000"/>
                  </a:prstClr>
                </a:solidFill>
              </a:rPr>
              <a:pPr/>
              <a:t>7/28/2022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12FE345-A290-4847-955A-6EBAE04B1C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8798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5CF12F-0636-435F-8447-81CC663906B4}" type="datetimeFigureOut">
              <a:rPr lang="en-US" smtClean="0"/>
              <a:pPr/>
              <a:t>7/28/2022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487870-FD04-4B24-828A-DE64AD11B8BF}"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C3ED46-9650-46FF-8995-41C22FA6D0E2}" type="datetimeFigureOut">
              <a:rPr lang="en-US" smtClean="0">
                <a:solidFill>
                  <a:prstClr val="black">
                    <a:tint val="75000"/>
                  </a:prstClr>
                </a:solidFill>
              </a:rPr>
              <a:pPr/>
              <a:t>7/28/2022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12FE345-A290-4847-955A-6EBAE04B1C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9446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C3ED46-9650-46FF-8995-41C22FA6D0E2}" type="datetimeFigureOut">
              <a:rPr lang="en-US" smtClean="0">
                <a:solidFill>
                  <a:prstClr val="black">
                    <a:tint val="75000"/>
                  </a:prstClr>
                </a:solidFill>
              </a:rPr>
              <a:pPr/>
              <a:t>7/28/2022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2FE345-A290-4847-955A-6EBAE04B1C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05460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C3ED46-9650-46FF-8995-41C22FA6D0E2}" type="datetimeFigureOut">
              <a:rPr lang="en-US" smtClean="0">
                <a:solidFill>
                  <a:prstClr val="black">
                    <a:tint val="75000"/>
                  </a:prstClr>
                </a:solidFill>
              </a:rPr>
              <a:pPr/>
              <a:t>7/28/2022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2FE345-A290-4847-955A-6EBAE04B1C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194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C3ED46-9650-46FF-8995-41C22FA6D0E2}" type="datetimeFigureOut">
              <a:rPr lang="en-US" smtClean="0">
                <a:solidFill>
                  <a:prstClr val="black">
                    <a:tint val="75000"/>
                  </a:prstClr>
                </a:solidFill>
              </a:rPr>
              <a:pPr/>
              <a:t>7/28/2022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2FE345-A290-4847-955A-6EBAE04B1C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37221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C3ED46-9650-46FF-8995-41C22FA6D0E2}" type="datetimeFigureOut">
              <a:rPr lang="en-US" smtClean="0">
                <a:solidFill>
                  <a:prstClr val="black">
                    <a:tint val="75000"/>
                  </a:prstClr>
                </a:solidFill>
              </a:rPr>
              <a:pPr/>
              <a:t>7/28/2022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2FE345-A290-4847-955A-6EBAE04B1C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841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0DDA5A2-2D5D-4EE8-979D-AEE8D764DA2C}" type="datetimeFigureOut">
              <a:rPr lang="en-US" smtClean="0">
                <a:solidFill>
                  <a:prstClr val="black">
                    <a:tint val="75000"/>
                  </a:prstClr>
                </a:solidFill>
              </a:rPr>
              <a:pPr/>
              <a:t>7/28/2022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74C69D2-AE88-4FBC-8C91-1D6A9AE9ED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97817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DDA5A2-2D5D-4EE8-979D-AEE8D764DA2C}" type="datetimeFigureOut">
              <a:rPr lang="en-US" smtClean="0">
                <a:solidFill>
                  <a:prstClr val="black">
                    <a:tint val="75000"/>
                  </a:prstClr>
                </a:solidFill>
              </a:rPr>
              <a:pPr/>
              <a:t>7/28/2022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74C69D2-AE88-4FBC-8C91-1D6A9AE9ED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79118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DDA5A2-2D5D-4EE8-979D-AEE8D764DA2C}" type="datetimeFigureOut">
              <a:rPr lang="en-US" smtClean="0">
                <a:solidFill>
                  <a:prstClr val="black">
                    <a:tint val="75000"/>
                  </a:prstClr>
                </a:solidFill>
              </a:rPr>
              <a:pPr/>
              <a:t>7/28/2022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74C69D2-AE88-4FBC-8C91-1D6A9AE9ED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03863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DDA5A2-2D5D-4EE8-979D-AEE8D764DA2C}" type="datetimeFigureOut">
              <a:rPr lang="en-US" smtClean="0">
                <a:solidFill>
                  <a:prstClr val="black">
                    <a:tint val="75000"/>
                  </a:prstClr>
                </a:solidFill>
              </a:rPr>
              <a:pPr/>
              <a:t>7/28/2022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74C69D2-AE88-4FBC-8C91-1D6A9AE9ED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97212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DDA5A2-2D5D-4EE8-979D-AEE8D764DA2C}" type="datetimeFigureOut">
              <a:rPr lang="en-US" smtClean="0">
                <a:solidFill>
                  <a:prstClr val="black">
                    <a:tint val="75000"/>
                  </a:prstClr>
                </a:solidFill>
              </a:rPr>
              <a:pPr/>
              <a:t>7/28/2022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74C69D2-AE88-4FBC-8C91-1D6A9AE9ED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348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5CF12F-0636-435F-8447-81CC663906B4}" type="datetimeFigureOut">
              <a:rPr lang="en-US" smtClean="0"/>
              <a:pPr/>
              <a:t>7/28/2022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487870-FD04-4B24-828A-DE64AD11B8BF}"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DDA5A2-2D5D-4EE8-979D-AEE8D764DA2C}" type="datetimeFigureOut">
              <a:rPr lang="en-US" smtClean="0">
                <a:solidFill>
                  <a:prstClr val="black">
                    <a:tint val="75000"/>
                  </a:prstClr>
                </a:solidFill>
              </a:rPr>
              <a:pPr/>
              <a:t>7/28/2022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74C69D2-AE88-4FBC-8C91-1D6A9AE9ED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18578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DDA5A2-2D5D-4EE8-979D-AEE8D764DA2C}" type="datetimeFigureOut">
              <a:rPr lang="en-US" smtClean="0">
                <a:solidFill>
                  <a:prstClr val="black">
                    <a:tint val="75000"/>
                  </a:prstClr>
                </a:solidFill>
              </a:rPr>
              <a:pPr/>
              <a:t>7/28/2022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74C69D2-AE88-4FBC-8C91-1D6A9AE9ED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69826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DDA5A2-2D5D-4EE8-979D-AEE8D764DA2C}" type="datetimeFigureOut">
              <a:rPr lang="en-US" smtClean="0">
                <a:solidFill>
                  <a:prstClr val="black">
                    <a:tint val="75000"/>
                  </a:prstClr>
                </a:solidFill>
              </a:rPr>
              <a:pPr/>
              <a:t>7/28/2022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74C69D2-AE88-4FBC-8C91-1D6A9AE9ED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23674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DDA5A2-2D5D-4EE8-979D-AEE8D764DA2C}" type="datetimeFigureOut">
              <a:rPr lang="en-US" smtClean="0">
                <a:solidFill>
                  <a:prstClr val="black">
                    <a:tint val="75000"/>
                  </a:prstClr>
                </a:solidFill>
              </a:rPr>
              <a:pPr/>
              <a:t>7/28/2022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74C69D2-AE88-4FBC-8C91-1D6A9AE9ED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12260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DDA5A2-2D5D-4EE8-979D-AEE8D764DA2C}" type="datetimeFigureOut">
              <a:rPr lang="en-US" smtClean="0">
                <a:solidFill>
                  <a:prstClr val="black">
                    <a:tint val="75000"/>
                  </a:prstClr>
                </a:solidFill>
              </a:rPr>
              <a:pPr/>
              <a:t>7/28/2022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74C69D2-AE88-4FBC-8C91-1D6A9AE9ED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342494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DDA5A2-2D5D-4EE8-979D-AEE8D764DA2C}" type="datetimeFigureOut">
              <a:rPr lang="en-US" smtClean="0">
                <a:solidFill>
                  <a:prstClr val="black">
                    <a:tint val="75000"/>
                  </a:prstClr>
                </a:solidFill>
              </a:rPr>
              <a:pPr/>
              <a:t>7/28/2022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74C69D2-AE88-4FBC-8C91-1D6A9AE9ED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53602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descr="Canvas"/>
          <p:cNvSpPr>
            <a:spLocks noChangeArrowheads="1"/>
          </p:cNvSpPr>
          <p:nvPr/>
        </p:nvSpPr>
        <p:spPr bwMode="white">
          <a:xfrm>
            <a:off x="528639" y="201613"/>
            <a:ext cx="8397875" cy="6467475"/>
          </a:xfrm>
          <a:prstGeom prst="rect">
            <a:avLst/>
          </a:prstGeom>
          <a:blipFill dpi="0" rotWithShape="0">
            <a:blip r:embed="rId2" cstate="print"/>
            <a:srcRect/>
            <a:tile tx="0" ty="0" sx="100000" sy="100000" flip="none" algn="tl"/>
          </a:blipFill>
          <a:ln w="9525">
            <a:noFill/>
            <a:miter lim="800000"/>
            <a:headEnd/>
            <a:tailEnd/>
          </a:ln>
        </p:spPr>
        <p:txBody>
          <a:bodyPr wrap="none" anchor="ctr"/>
          <a:lstStyle/>
          <a:p>
            <a:pPr algn="ctr" fontAlgn="base">
              <a:spcBef>
                <a:spcPct val="0"/>
              </a:spcBef>
              <a:spcAft>
                <a:spcPct val="0"/>
              </a:spcAft>
            </a:pPr>
            <a:endParaRPr kumimoji="1" lang="en-US" sz="1800">
              <a:solidFill>
                <a:srgbClr val="000000"/>
              </a:solidFill>
            </a:endParaRPr>
          </a:p>
        </p:txBody>
      </p:sp>
      <p:pic>
        <p:nvPicPr>
          <p:cNvPr id="5" name="Picture 3" descr="minispir"/>
          <p:cNvPicPr>
            <a:picLocks noChangeAspect="1" noChangeArrowheads="1"/>
          </p:cNvPicPr>
          <p:nvPr/>
        </p:nvPicPr>
        <p:blipFill>
          <a:blip r:embed="rId3" cstate="print"/>
          <a:srcRect/>
          <a:stretch>
            <a:fillRect/>
          </a:stretch>
        </p:blipFill>
        <p:spPr bwMode="ltGray">
          <a:xfrm>
            <a:off x="0" y="50800"/>
            <a:ext cx="1181100" cy="4286250"/>
          </a:xfrm>
          <a:prstGeom prst="rect">
            <a:avLst/>
          </a:prstGeom>
          <a:noFill/>
          <a:ln w="9525">
            <a:noFill/>
            <a:miter lim="800000"/>
            <a:headEnd/>
            <a:tailEnd/>
          </a:ln>
        </p:spPr>
      </p:pic>
      <p:sp>
        <p:nvSpPr>
          <p:cNvPr id="6" name="Rectangle 4" descr="Canvas"/>
          <p:cNvSpPr>
            <a:spLocks noChangeArrowheads="1"/>
          </p:cNvSpPr>
          <p:nvPr/>
        </p:nvSpPr>
        <p:spPr bwMode="white">
          <a:xfrm>
            <a:off x="596901" y="4130675"/>
            <a:ext cx="1041400" cy="457200"/>
          </a:xfrm>
          <a:prstGeom prst="rect">
            <a:avLst/>
          </a:prstGeom>
          <a:blipFill dpi="0" rotWithShape="0">
            <a:blip r:embed="rId2" cstate="print"/>
            <a:srcRect/>
            <a:tile tx="0" ty="0" sx="100000" sy="100000" flip="none" algn="tl"/>
          </a:blipFill>
          <a:ln w="9525">
            <a:noFill/>
            <a:miter lim="800000"/>
            <a:headEnd/>
            <a:tailEnd/>
          </a:ln>
          <a:effectLst/>
        </p:spPr>
        <p:txBody>
          <a:bodyPr wrap="none" anchor="ctr"/>
          <a:lstStyle/>
          <a:p>
            <a:pPr algn="ctr" fontAlgn="base">
              <a:spcBef>
                <a:spcPct val="0"/>
              </a:spcBef>
              <a:spcAft>
                <a:spcPct val="0"/>
              </a:spcAft>
            </a:pPr>
            <a:endParaRPr kumimoji="1" lang="en-US" sz="1800">
              <a:solidFill>
                <a:srgbClr val="000000"/>
              </a:solidFill>
            </a:endParaRPr>
          </a:p>
        </p:txBody>
      </p:sp>
      <p:pic>
        <p:nvPicPr>
          <p:cNvPr id="7" name="Picture 5" descr="minispir"/>
          <p:cNvPicPr>
            <a:picLocks noChangeAspect="1" noChangeArrowheads="1"/>
          </p:cNvPicPr>
          <p:nvPr/>
        </p:nvPicPr>
        <p:blipFill>
          <a:blip r:embed="rId3" cstate="print"/>
          <a:srcRect t="39999"/>
          <a:stretch>
            <a:fillRect/>
          </a:stretch>
        </p:blipFill>
        <p:spPr bwMode="ltGray">
          <a:xfrm>
            <a:off x="0" y="4222750"/>
            <a:ext cx="1181100" cy="2571750"/>
          </a:xfrm>
          <a:prstGeom prst="rect">
            <a:avLst/>
          </a:prstGeom>
          <a:noFill/>
          <a:ln w="9525">
            <a:noFill/>
            <a:miter lim="800000"/>
            <a:headEnd/>
            <a:tailEnd/>
          </a:ln>
        </p:spPr>
      </p:pic>
      <p:sp>
        <p:nvSpPr>
          <p:cNvPr id="20486" name="Rectangle 6"/>
          <p:cNvSpPr>
            <a:spLocks noGrp="1" noChangeArrowheads="1"/>
          </p:cNvSpPr>
          <p:nvPr>
            <p:ph type="ctrTitle"/>
          </p:nvPr>
        </p:nvSpPr>
        <p:spPr>
          <a:xfrm>
            <a:off x="914401" y="2057400"/>
            <a:ext cx="7721600" cy="1143000"/>
          </a:xfrm>
        </p:spPr>
        <p:txBody>
          <a:bodyPr/>
          <a:lstStyle>
            <a:lvl1pPr>
              <a:defRPr/>
            </a:lvl1pPr>
          </a:lstStyle>
          <a:p>
            <a:r>
              <a:rPr lang="en-US"/>
              <a:t>Click to edit Master title style</a:t>
            </a:r>
          </a:p>
        </p:txBody>
      </p:sp>
      <p:sp>
        <p:nvSpPr>
          <p:cNvPr id="20487"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r>
              <a:rPr lang="en-US"/>
              <a:t>Click to edit Master subtitle style</a:t>
            </a:r>
          </a:p>
        </p:txBody>
      </p:sp>
      <p:sp>
        <p:nvSpPr>
          <p:cNvPr id="8" name="Rectangle 8"/>
          <p:cNvSpPr>
            <a:spLocks noGrp="1" noChangeArrowheads="1"/>
          </p:cNvSpPr>
          <p:nvPr>
            <p:ph type="dt" sz="quarter" idx="10"/>
          </p:nvPr>
        </p:nvSpPr>
        <p:spPr>
          <a:xfrm>
            <a:off x="1084263" y="6096000"/>
            <a:ext cx="1905000" cy="457200"/>
          </a:xfrm>
        </p:spPr>
        <p:txBody>
          <a:bodyPr/>
          <a:lstStyle>
            <a:lvl1pPr>
              <a:defRPr/>
            </a:lvl1pPr>
          </a:lstStyle>
          <a:p>
            <a:endParaRPr lang="en-US">
              <a:solidFill>
                <a:srgbClr val="000000"/>
              </a:solidFill>
            </a:endParaRPr>
          </a:p>
        </p:txBody>
      </p:sp>
      <p:sp>
        <p:nvSpPr>
          <p:cNvPr id="9" name="Rectangle 9"/>
          <p:cNvSpPr>
            <a:spLocks noGrp="1" noChangeArrowheads="1"/>
          </p:cNvSpPr>
          <p:nvPr>
            <p:ph type="ftr" sz="quarter" idx="11"/>
          </p:nvPr>
        </p:nvSpPr>
        <p:spPr>
          <a:xfrm>
            <a:off x="3522663" y="6096000"/>
            <a:ext cx="2895600" cy="457200"/>
          </a:xfrm>
        </p:spPr>
        <p:txBody>
          <a:bodyPr/>
          <a:lstStyle>
            <a:lvl1pPr>
              <a:defRPr/>
            </a:lvl1pPr>
          </a:lstStyle>
          <a:p>
            <a:endParaRPr lang="en-US">
              <a:solidFill>
                <a:srgbClr val="000000"/>
              </a:solidFill>
            </a:endParaRPr>
          </a:p>
        </p:txBody>
      </p:sp>
      <p:sp>
        <p:nvSpPr>
          <p:cNvPr id="10" name="Rectangle 10"/>
          <p:cNvSpPr>
            <a:spLocks noGrp="1" noChangeArrowheads="1"/>
          </p:cNvSpPr>
          <p:nvPr>
            <p:ph type="sldNum" sz="quarter" idx="12"/>
          </p:nvPr>
        </p:nvSpPr>
        <p:spPr>
          <a:xfrm>
            <a:off x="6951663" y="6096000"/>
            <a:ext cx="1905000" cy="457200"/>
          </a:xfrm>
        </p:spPr>
        <p:txBody>
          <a:bodyPr/>
          <a:lstStyle>
            <a:lvl1pPr>
              <a:defRPr/>
            </a:lvl1pPr>
          </a:lstStyle>
          <a:p>
            <a:fld id="{11C51CE8-E9A9-4448-95C8-FF3A60599BD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478019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fld id="{246EF09B-9B30-4AF7-A3CD-C61B5FCA0D1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19850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fld id="{C99DBDA1-FD6B-4E53-88B7-209C9258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991634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752600"/>
            <a:ext cx="37338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752600"/>
            <a:ext cx="37338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fld id="{1AD1DB4F-76F0-4A85-B3AA-E9761BF7C4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19981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5CF12F-0636-435F-8447-81CC663906B4}" type="datetimeFigureOut">
              <a:rPr lang="en-US" smtClean="0"/>
              <a:pPr/>
              <a:t>7/28/2022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487870-FD04-4B24-828A-DE64AD11B8BF}"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9"/>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10"/>
          <p:cNvSpPr>
            <a:spLocks noGrp="1" noChangeArrowheads="1"/>
          </p:cNvSpPr>
          <p:nvPr>
            <p:ph type="sldNum" sz="quarter" idx="12"/>
          </p:nvPr>
        </p:nvSpPr>
        <p:spPr>
          <a:ln/>
        </p:spPr>
        <p:txBody>
          <a:bodyPr/>
          <a:lstStyle>
            <a:lvl1pPr>
              <a:defRPr/>
            </a:lvl1pPr>
          </a:lstStyle>
          <a:p>
            <a:fld id="{7F0AE066-C4A3-45D4-B9F0-A6ABD5371A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595869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9"/>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10"/>
          <p:cNvSpPr>
            <a:spLocks noGrp="1" noChangeArrowheads="1"/>
          </p:cNvSpPr>
          <p:nvPr>
            <p:ph type="sldNum" sz="quarter" idx="12"/>
          </p:nvPr>
        </p:nvSpPr>
        <p:spPr>
          <a:ln/>
        </p:spPr>
        <p:txBody>
          <a:bodyPr/>
          <a:lstStyle>
            <a:lvl1pPr>
              <a:defRPr/>
            </a:lvl1pPr>
          </a:lstStyle>
          <a:p>
            <a:fld id="{B1FA87F5-3229-4DE6-8415-01F65A28BD5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09744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9"/>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10"/>
          <p:cNvSpPr>
            <a:spLocks noGrp="1" noChangeArrowheads="1"/>
          </p:cNvSpPr>
          <p:nvPr>
            <p:ph type="sldNum" sz="quarter" idx="12"/>
          </p:nvPr>
        </p:nvSpPr>
        <p:spPr>
          <a:ln/>
        </p:spPr>
        <p:txBody>
          <a:bodyPr/>
          <a:lstStyle>
            <a:lvl1pPr>
              <a:defRPr/>
            </a:lvl1pPr>
          </a:lstStyle>
          <a:p>
            <a:fld id="{5FE314E9-135C-4A37-88BF-8F5092C20B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500212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fld id="{F2AC51AE-F175-4BEE-8DFA-C1E63125DB0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170104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fld id="{A012DBDF-E4BC-45C2-ACB2-ED95EA3B2BD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038324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fld id="{BBFA6A1D-CC12-4A0A-A07F-D3082C701F2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412633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81000"/>
            <a:ext cx="5562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fld id="{06BF57D1-DEF7-41BD-A0F3-C857769C95C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9764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5CF12F-0636-435F-8447-81CC663906B4}" type="datetimeFigureOut">
              <a:rPr lang="en-US" smtClean="0"/>
              <a:pPr/>
              <a:t>7/28/2022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487870-FD04-4B24-828A-DE64AD11B8B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5CF12F-0636-435F-8447-81CC663906B4}" type="datetimeFigureOut">
              <a:rPr lang="en-US" smtClean="0"/>
              <a:pPr/>
              <a:t>7/28/2022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487870-FD04-4B24-828A-DE64AD11B8B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5CF12F-0636-435F-8447-81CC663906B4}" type="datetimeFigureOut">
              <a:rPr lang="en-US" smtClean="0"/>
              <a:pPr/>
              <a:t>7/28/2022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487870-FD04-4B24-828A-DE64AD11B8B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CF12F-0636-435F-8447-81CC663906B4}" type="datetimeFigureOut">
              <a:rPr lang="en-US" smtClean="0"/>
              <a:pPr/>
              <a:t>7/28/2022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487870-FD04-4B24-828A-DE64AD11B8B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ltGray">
      <p:bgPr>
        <a:solidFill>
          <a:srgbClr val="906D58"/>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9458" name="Rectangle 2"/>
          <p:cNvSpPr>
            <a:spLocks noChangeArrowheads="1"/>
          </p:cNvSpPr>
          <p:nvPr/>
        </p:nvSpPr>
        <p:spPr bwMode="ltGray">
          <a:xfrm>
            <a:off x="609600" y="228600"/>
            <a:ext cx="8239125" cy="6391275"/>
          </a:xfrm>
          <a:prstGeom prst="rect">
            <a:avLst/>
          </a:prstGeom>
          <a:solidFill>
            <a:srgbClr val="EDE7E3"/>
          </a:solidFill>
          <a:ln w="9525">
            <a:noFill/>
            <a:miter lim="800000"/>
            <a:headEnd/>
            <a:tailEnd/>
          </a:ln>
        </p:spPr>
        <p:txBody>
          <a:bodyPr wrap="none" anchor="ctr"/>
          <a:lstStyle/>
          <a:p>
            <a:pPr algn="ctr" fontAlgn="base">
              <a:spcBef>
                <a:spcPct val="0"/>
              </a:spcBef>
              <a:spcAft>
                <a:spcPct val="0"/>
              </a:spcAft>
            </a:pPr>
            <a:endParaRPr kumimoji="1" lang="en-US" sz="2400">
              <a:solidFill>
                <a:srgbClr val="000000"/>
              </a:solidFill>
            </a:endParaRPr>
          </a:p>
        </p:txBody>
      </p:sp>
      <p:sp>
        <p:nvSpPr>
          <p:cNvPr id="19459" name="Line 3"/>
          <p:cNvSpPr>
            <a:spLocks noChangeShapeType="1"/>
          </p:cNvSpPr>
          <p:nvPr/>
        </p:nvSpPr>
        <p:spPr bwMode="ltGray">
          <a:xfrm>
            <a:off x="1016000" y="1600200"/>
            <a:ext cx="7670800" cy="0"/>
          </a:xfrm>
          <a:prstGeom prst="line">
            <a:avLst/>
          </a:prstGeom>
          <a:noFill/>
          <a:ln w="3175">
            <a:solidFill>
              <a:schemeClr val="bg2"/>
            </a:solidFill>
            <a:round/>
            <a:headEnd/>
            <a:tailEnd/>
          </a:ln>
        </p:spPr>
        <p:txBody>
          <a:bodyPr wrap="none" anchor="ctr"/>
          <a:lstStyle/>
          <a:p>
            <a:pPr fontAlgn="base">
              <a:spcBef>
                <a:spcPct val="0"/>
              </a:spcBef>
              <a:spcAft>
                <a:spcPct val="0"/>
              </a:spcAft>
              <a:defRPr/>
            </a:pPr>
            <a:endParaRPr lang="en-US" sz="2400">
              <a:solidFill>
                <a:srgbClr val="000000"/>
              </a:solidFill>
            </a:endParaRPr>
          </a:p>
        </p:txBody>
      </p:sp>
      <p:pic>
        <p:nvPicPr>
          <p:cNvPr id="1028" name="Picture 4" descr="minispir"/>
          <p:cNvPicPr>
            <a:picLocks noChangeAspect="1" noChangeArrowheads="1"/>
          </p:cNvPicPr>
          <p:nvPr/>
        </p:nvPicPr>
        <p:blipFill>
          <a:blip r:embed="rId13" cstate="print"/>
          <a:srcRect b="5333"/>
          <a:stretch>
            <a:fillRect/>
          </a:stretch>
        </p:blipFill>
        <p:spPr bwMode="ltGray">
          <a:xfrm>
            <a:off x="0" y="50800"/>
            <a:ext cx="1181100" cy="4057650"/>
          </a:xfrm>
          <a:prstGeom prst="rect">
            <a:avLst/>
          </a:prstGeom>
          <a:noFill/>
          <a:ln w="9525">
            <a:noFill/>
            <a:miter lim="800000"/>
            <a:headEnd/>
            <a:tailEnd/>
          </a:ln>
        </p:spPr>
      </p:pic>
      <p:pic>
        <p:nvPicPr>
          <p:cNvPr id="1029" name="Picture 5" descr="minispir"/>
          <p:cNvPicPr>
            <a:picLocks noChangeAspect="1" noChangeArrowheads="1"/>
          </p:cNvPicPr>
          <p:nvPr/>
        </p:nvPicPr>
        <p:blipFill>
          <a:blip r:embed="rId13" cstate="print"/>
          <a:srcRect t="39999"/>
          <a:stretch>
            <a:fillRect/>
          </a:stretch>
        </p:blipFill>
        <p:spPr bwMode="ltGray">
          <a:xfrm>
            <a:off x="0" y="4222750"/>
            <a:ext cx="1181100" cy="2571750"/>
          </a:xfrm>
          <a:prstGeom prst="rect">
            <a:avLst/>
          </a:prstGeom>
          <a:noFill/>
          <a:ln w="9525">
            <a:noFill/>
            <a:miter lim="800000"/>
            <a:headEnd/>
            <a:tailEnd/>
          </a:ln>
        </p:spPr>
      </p:pic>
      <p:sp>
        <p:nvSpPr>
          <p:cNvPr id="1030" name="Rectangle 6"/>
          <p:cNvSpPr>
            <a:spLocks noGrp="1" noChangeArrowheads="1"/>
          </p:cNvSpPr>
          <p:nvPr>
            <p:ph type="title"/>
          </p:nvPr>
        </p:nvSpPr>
        <p:spPr bwMode="auto">
          <a:xfrm>
            <a:off x="1066800" y="381000"/>
            <a:ext cx="7620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7"/>
          <p:cNvSpPr>
            <a:spLocks noGrp="1" noChangeArrowheads="1"/>
          </p:cNvSpPr>
          <p:nvPr>
            <p:ph type="body" idx="1"/>
          </p:nvPr>
        </p:nvSpPr>
        <p:spPr bwMode="auto">
          <a:xfrm>
            <a:off x="1066800" y="1752600"/>
            <a:ext cx="7620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464" name="Rectangle 8"/>
          <p:cNvSpPr>
            <a:spLocks noGrp="1" noChangeArrowheads="1"/>
          </p:cNvSpPr>
          <p:nvPr>
            <p:ph type="dt" sz="half" idx="2"/>
          </p:nvPr>
        </p:nvSpPr>
        <p:spPr bwMode="auto">
          <a:xfrm>
            <a:off x="10144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9465" name="Rectangle 9"/>
          <p:cNvSpPr>
            <a:spLocks noGrp="1" noChangeArrowheads="1"/>
          </p:cNvSpPr>
          <p:nvPr>
            <p:ph type="ftr" sz="quarter" idx="3"/>
          </p:nvPr>
        </p:nvSpPr>
        <p:spPr bwMode="auto">
          <a:xfrm>
            <a:off x="3452813" y="61071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9466" name="Rectangle 10"/>
          <p:cNvSpPr>
            <a:spLocks noGrp="1" noChangeArrowheads="1"/>
          </p:cNvSpPr>
          <p:nvPr>
            <p:ph type="sldNum" sz="quarter" idx="4"/>
          </p:nvPr>
        </p:nvSpPr>
        <p:spPr bwMode="auto">
          <a:xfrm>
            <a:off x="68818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2E8C0D4-7B58-4371-9AE1-BE19931F7C8B}"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9AAC85DE-05A1-4BC5-BBAC-01AB2840093D}" type="datetimeFigureOut">
              <a:rPr lang="en-US" smtClean="0">
                <a:solidFill>
                  <a:srgbClr val="303030">
                    <a:lumMod val="90000"/>
                    <a:lumOff val="10000"/>
                  </a:srgbClr>
                </a:solidFill>
              </a:rPr>
              <a:pPr/>
              <a:t>7/28/2022</a:t>
            </a:fld>
            <a:endParaRPr lang="en-US" dirty="0">
              <a:solidFill>
                <a:srgbClr val="303030">
                  <a:lumMod val="90000"/>
                  <a:lumOff val="10000"/>
                </a:srgbClr>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solidFill>
                <a:srgbClr val="303030">
                  <a:lumMod val="90000"/>
                  <a:lumOff val="10000"/>
                </a:srgbClr>
              </a:solidFill>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CF792F4-0EFB-449C-ACF4-606D700F886C}"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645844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C3ED46-9650-46FF-8995-41C22FA6D0E2}" type="datetimeFigureOut">
              <a:rPr lang="en-US" smtClean="0">
                <a:solidFill>
                  <a:prstClr val="black">
                    <a:tint val="75000"/>
                  </a:prstClr>
                </a:solidFill>
              </a:rPr>
              <a:pPr/>
              <a:t>7/28/2022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2FE345-A290-4847-955A-6EBAE04B1C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87395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DDA5A2-2D5D-4EE8-979D-AEE8D764DA2C}" type="datetimeFigureOut">
              <a:rPr lang="en-US" smtClean="0">
                <a:solidFill>
                  <a:prstClr val="black">
                    <a:tint val="75000"/>
                  </a:prstClr>
                </a:solidFill>
              </a:rPr>
              <a:pPr/>
              <a:t>7/28/2022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C69D2-AE88-4FBC-8C91-1D6A9AE9ED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279353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ltGray">
      <p:bgPr>
        <a:solidFill>
          <a:srgbClr val="906D58"/>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9458" name="Rectangle 2"/>
          <p:cNvSpPr>
            <a:spLocks noChangeArrowheads="1"/>
          </p:cNvSpPr>
          <p:nvPr/>
        </p:nvSpPr>
        <p:spPr bwMode="ltGray">
          <a:xfrm>
            <a:off x="609601" y="228602"/>
            <a:ext cx="8239125" cy="6391275"/>
          </a:xfrm>
          <a:prstGeom prst="rect">
            <a:avLst/>
          </a:prstGeom>
          <a:solidFill>
            <a:srgbClr val="EDE7E3"/>
          </a:solidFill>
          <a:ln w="9525">
            <a:noFill/>
            <a:miter lim="800000"/>
            <a:headEnd/>
            <a:tailEnd/>
          </a:ln>
        </p:spPr>
        <p:txBody>
          <a:bodyPr wrap="none" anchor="ctr"/>
          <a:lstStyle/>
          <a:p>
            <a:pPr algn="ctr" fontAlgn="base">
              <a:spcBef>
                <a:spcPct val="0"/>
              </a:spcBef>
              <a:spcAft>
                <a:spcPct val="0"/>
              </a:spcAft>
            </a:pPr>
            <a:endParaRPr kumimoji="1" lang="en-US" sz="1800">
              <a:solidFill>
                <a:srgbClr val="000000"/>
              </a:solidFill>
            </a:endParaRPr>
          </a:p>
        </p:txBody>
      </p:sp>
      <p:sp>
        <p:nvSpPr>
          <p:cNvPr id="19459" name="Line 3"/>
          <p:cNvSpPr>
            <a:spLocks noChangeShapeType="1"/>
          </p:cNvSpPr>
          <p:nvPr/>
        </p:nvSpPr>
        <p:spPr bwMode="ltGray">
          <a:xfrm>
            <a:off x="1016001" y="1600200"/>
            <a:ext cx="7670800" cy="0"/>
          </a:xfrm>
          <a:prstGeom prst="line">
            <a:avLst/>
          </a:prstGeom>
          <a:noFill/>
          <a:ln w="3175">
            <a:solidFill>
              <a:schemeClr val="bg2"/>
            </a:solidFill>
            <a:round/>
            <a:headEnd/>
            <a:tailEnd/>
          </a:ln>
        </p:spPr>
        <p:txBody>
          <a:bodyPr wrap="none" anchor="ctr"/>
          <a:lstStyle/>
          <a:p>
            <a:pPr fontAlgn="base">
              <a:spcBef>
                <a:spcPct val="0"/>
              </a:spcBef>
              <a:spcAft>
                <a:spcPct val="0"/>
              </a:spcAft>
              <a:defRPr/>
            </a:pPr>
            <a:endParaRPr lang="en-US" sz="1800">
              <a:solidFill>
                <a:srgbClr val="000000"/>
              </a:solidFill>
            </a:endParaRPr>
          </a:p>
        </p:txBody>
      </p:sp>
      <p:pic>
        <p:nvPicPr>
          <p:cNvPr id="1028" name="Picture 4" descr="minispir"/>
          <p:cNvPicPr>
            <a:picLocks noChangeAspect="1" noChangeArrowheads="1"/>
          </p:cNvPicPr>
          <p:nvPr/>
        </p:nvPicPr>
        <p:blipFill>
          <a:blip r:embed="rId13" cstate="print"/>
          <a:srcRect b="5333"/>
          <a:stretch>
            <a:fillRect/>
          </a:stretch>
        </p:blipFill>
        <p:spPr bwMode="ltGray">
          <a:xfrm>
            <a:off x="0" y="50800"/>
            <a:ext cx="1181100" cy="4057650"/>
          </a:xfrm>
          <a:prstGeom prst="rect">
            <a:avLst/>
          </a:prstGeom>
          <a:noFill/>
          <a:ln w="9525">
            <a:noFill/>
            <a:miter lim="800000"/>
            <a:headEnd/>
            <a:tailEnd/>
          </a:ln>
        </p:spPr>
      </p:pic>
      <p:pic>
        <p:nvPicPr>
          <p:cNvPr id="1029" name="Picture 5" descr="minispir"/>
          <p:cNvPicPr>
            <a:picLocks noChangeAspect="1" noChangeArrowheads="1"/>
          </p:cNvPicPr>
          <p:nvPr/>
        </p:nvPicPr>
        <p:blipFill>
          <a:blip r:embed="rId13" cstate="print"/>
          <a:srcRect t="39999"/>
          <a:stretch>
            <a:fillRect/>
          </a:stretch>
        </p:blipFill>
        <p:spPr bwMode="ltGray">
          <a:xfrm>
            <a:off x="0" y="4222750"/>
            <a:ext cx="1181100" cy="2571750"/>
          </a:xfrm>
          <a:prstGeom prst="rect">
            <a:avLst/>
          </a:prstGeom>
          <a:noFill/>
          <a:ln w="9525">
            <a:noFill/>
            <a:miter lim="800000"/>
            <a:headEnd/>
            <a:tailEnd/>
          </a:ln>
        </p:spPr>
      </p:pic>
      <p:sp>
        <p:nvSpPr>
          <p:cNvPr id="1030" name="Rectangle 6"/>
          <p:cNvSpPr>
            <a:spLocks noGrp="1" noChangeArrowheads="1"/>
          </p:cNvSpPr>
          <p:nvPr>
            <p:ph type="title"/>
          </p:nvPr>
        </p:nvSpPr>
        <p:spPr bwMode="auto">
          <a:xfrm>
            <a:off x="1066800" y="381000"/>
            <a:ext cx="7620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7"/>
          <p:cNvSpPr>
            <a:spLocks noGrp="1" noChangeArrowheads="1"/>
          </p:cNvSpPr>
          <p:nvPr>
            <p:ph type="body" idx="1"/>
          </p:nvPr>
        </p:nvSpPr>
        <p:spPr bwMode="auto">
          <a:xfrm>
            <a:off x="1066800" y="1752600"/>
            <a:ext cx="7620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464" name="Rectangle 8"/>
          <p:cNvSpPr>
            <a:spLocks noGrp="1" noChangeArrowheads="1"/>
          </p:cNvSpPr>
          <p:nvPr>
            <p:ph type="dt" sz="half" idx="2"/>
          </p:nvPr>
        </p:nvSpPr>
        <p:spPr bwMode="auto">
          <a:xfrm>
            <a:off x="10144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vl1pPr>
          </a:lstStyle>
          <a:p>
            <a:pPr fontAlgn="base">
              <a:spcBef>
                <a:spcPct val="0"/>
              </a:spcBef>
              <a:spcAft>
                <a:spcPct val="0"/>
              </a:spcAft>
            </a:pPr>
            <a:endParaRPr lang="en-US">
              <a:solidFill>
                <a:srgbClr val="000000"/>
              </a:solidFill>
            </a:endParaRPr>
          </a:p>
        </p:txBody>
      </p:sp>
      <p:sp>
        <p:nvSpPr>
          <p:cNvPr id="19465" name="Rectangle 9"/>
          <p:cNvSpPr>
            <a:spLocks noGrp="1" noChangeArrowheads="1"/>
          </p:cNvSpPr>
          <p:nvPr>
            <p:ph type="ftr" sz="quarter" idx="3"/>
          </p:nvPr>
        </p:nvSpPr>
        <p:spPr bwMode="auto">
          <a:xfrm>
            <a:off x="3452813" y="61071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vl1pPr>
          </a:lstStyle>
          <a:p>
            <a:pPr fontAlgn="base">
              <a:spcBef>
                <a:spcPct val="0"/>
              </a:spcBef>
              <a:spcAft>
                <a:spcPct val="0"/>
              </a:spcAft>
            </a:pPr>
            <a:endParaRPr lang="en-US">
              <a:solidFill>
                <a:srgbClr val="000000"/>
              </a:solidFill>
            </a:endParaRPr>
          </a:p>
        </p:txBody>
      </p:sp>
      <p:sp>
        <p:nvSpPr>
          <p:cNvPr id="19466" name="Rectangle 10"/>
          <p:cNvSpPr>
            <a:spLocks noGrp="1" noChangeArrowheads="1"/>
          </p:cNvSpPr>
          <p:nvPr>
            <p:ph type="sldNum" sz="quarter" idx="4"/>
          </p:nvPr>
        </p:nvSpPr>
        <p:spPr bwMode="auto">
          <a:xfrm>
            <a:off x="68818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vl1pPr>
          </a:lstStyle>
          <a:p>
            <a:pPr fontAlgn="base">
              <a:spcBef>
                <a:spcPct val="0"/>
              </a:spcBef>
              <a:spcAft>
                <a:spcPct val="0"/>
              </a:spcAft>
            </a:pPr>
            <a:fld id="{82E8C0D4-7B58-4371-9AE1-BE19931F7C8B}"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27867699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Times New Roman" pitchFamily="18" charset="0"/>
        </a:defRPr>
      </a:lvl2pPr>
      <a:lvl3pPr algn="ctr" rtl="0" eaLnBrk="0" fontAlgn="base" hangingPunct="0">
        <a:spcBef>
          <a:spcPct val="0"/>
        </a:spcBef>
        <a:spcAft>
          <a:spcPct val="0"/>
        </a:spcAft>
        <a:defRPr sz="3300">
          <a:solidFill>
            <a:schemeClr val="tx2"/>
          </a:solidFill>
          <a:latin typeface="Times New Roman" pitchFamily="18" charset="0"/>
        </a:defRPr>
      </a:lvl3pPr>
      <a:lvl4pPr algn="ctr" rtl="0" eaLnBrk="0" fontAlgn="base" hangingPunct="0">
        <a:spcBef>
          <a:spcPct val="0"/>
        </a:spcBef>
        <a:spcAft>
          <a:spcPct val="0"/>
        </a:spcAft>
        <a:defRPr sz="3300">
          <a:solidFill>
            <a:schemeClr val="tx2"/>
          </a:solidFill>
          <a:latin typeface="Times New Roman" pitchFamily="18" charset="0"/>
        </a:defRPr>
      </a:lvl4pPr>
      <a:lvl5pPr algn="ctr" rtl="0" eaLnBrk="0" fontAlgn="base" hangingPunct="0">
        <a:spcBef>
          <a:spcPct val="0"/>
        </a:spcBef>
        <a:spcAft>
          <a:spcPct val="0"/>
        </a:spcAft>
        <a:defRPr sz="3300">
          <a:solidFill>
            <a:schemeClr val="tx2"/>
          </a:solidFill>
          <a:latin typeface="Times New Roman" pitchFamily="18" charset="0"/>
        </a:defRPr>
      </a:lvl5pPr>
      <a:lvl6pPr marL="342900" algn="ctr" rtl="0" fontAlgn="base">
        <a:spcBef>
          <a:spcPct val="0"/>
        </a:spcBef>
        <a:spcAft>
          <a:spcPct val="0"/>
        </a:spcAft>
        <a:defRPr sz="3300">
          <a:solidFill>
            <a:schemeClr val="tx2"/>
          </a:solidFill>
          <a:latin typeface="Times New Roman" pitchFamily="18" charset="0"/>
        </a:defRPr>
      </a:lvl6pPr>
      <a:lvl7pPr marL="685800" algn="ctr" rtl="0" fontAlgn="base">
        <a:spcBef>
          <a:spcPct val="0"/>
        </a:spcBef>
        <a:spcAft>
          <a:spcPct val="0"/>
        </a:spcAft>
        <a:defRPr sz="3300">
          <a:solidFill>
            <a:schemeClr val="tx2"/>
          </a:solidFill>
          <a:latin typeface="Times New Roman" pitchFamily="18" charset="0"/>
        </a:defRPr>
      </a:lvl7pPr>
      <a:lvl8pPr marL="1028700" algn="ctr" rtl="0" fontAlgn="base">
        <a:spcBef>
          <a:spcPct val="0"/>
        </a:spcBef>
        <a:spcAft>
          <a:spcPct val="0"/>
        </a:spcAft>
        <a:defRPr sz="3300">
          <a:solidFill>
            <a:schemeClr val="tx2"/>
          </a:solidFill>
          <a:latin typeface="Times New Roman" pitchFamily="18" charset="0"/>
        </a:defRPr>
      </a:lvl8pPr>
      <a:lvl9pPr marL="1371600" algn="ctr" rtl="0" fontAlgn="base">
        <a:spcBef>
          <a:spcPct val="0"/>
        </a:spcBef>
        <a:spcAft>
          <a:spcPct val="0"/>
        </a:spcAft>
        <a:defRPr sz="3300">
          <a:solidFill>
            <a:schemeClr val="tx2"/>
          </a:solidFill>
          <a:latin typeface="Times New Roman" pitchFamily="18"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6.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83058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387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DFDDA0-B2CE-D647-FB70-2FC5F984C688}"/>
              </a:ext>
            </a:extLst>
          </p:cNvPr>
          <p:cNvSpPr txBox="1"/>
          <p:nvPr/>
        </p:nvSpPr>
        <p:spPr>
          <a:xfrm>
            <a:off x="801279" y="674400"/>
            <a:ext cx="8305799" cy="5509200"/>
          </a:xfrm>
          <a:prstGeom prst="rect">
            <a:avLst/>
          </a:prstGeom>
          <a:noFill/>
        </p:spPr>
        <p:txBody>
          <a:bodyPr wrap="square" rtlCol="0">
            <a:spAutoFit/>
          </a:bodyPr>
          <a:lstStyle/>
          <a:p>
            <a:pPr algn="ctr"/>
            <a:r>
              <a:rPr lang="en-US" sz="8800" b="1" i="1" dirty="0">
                <a:solidFill>
                  <a:srgbClr val="FF0000"/>
                </a:solidFill>
              </a:rPr>
              <a:t>A Mover</a:t>
            </a:r>
          </a:p>
          <a:p>
            <a:pPr algn="ctr"/>
            <a:r>
              <a:rPr lang="en-US" sz="8800" b="1" i="1" dirty="0">
                <a:solidFill>
                  <a:srgbClr val="FF0000"/>
                </a:solidFill>
              </a:rPr>
              <a:t>A Shaker</a:t>
            </a:r>
          </a:p>
          <a:p>
            <a:pPr algn="ctr"/>
            <a:r>
              <a:rPr lang="en-US" sz="8800" b="1" i="1" dirty="0">
                <a:solidFill>
                  <a:srgbClr val="FF0000"/>
                </a:solidFill>
              </a:rPr>
              <a:t>A Change Agent </a:t>
            </a:r>
          </a:p>
          <a:p>
            <a:pPr algn="ctr"/>
            <a:r>
              <a:rPr lang="en-US" sz="8800" b="1" i="1" dirty="0">
                <a:solidFill>
                  <a:srgbClr val="FF0000"/>
                </a:solidFill>
              </a:rPr>
              <a:t>Risk Taker</a:t>
            </a:r>
          </a:p>
        </p:txBody>
      </p:sp>
    </p:spTree>
    <p:extLst>
      <p:ext uri="{BB962C8B-B14F-4D97-AF65-F5344CB8AC3E}">
        <p14:creationId xmlns:p14="http://schemas.microsoft.com/office/powerpoint/2010/main" val="3159124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723700" y="76200"/>
            <a:ext cx="5886450" cy="1455821"/>
          </a:xfrm>
          <a:prstGeom prst="rect">
            <a:avLst/>
          </a:prstGeom>
        </p:spPr>
        <p:txBody>
          <a:bodyPr>
            <a:no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2000" b="1" i="0" u="none" strike="noStrike" kern="0" cap="none" spc="0" normalizeH="0" baseline="0" noProof="0" dirty="0">
                <a:ln>
                  <a:noFill/>
                </a:ln>
                <a:solidFill>
                  <a:srgbClr val="FF0000"/>
                </a:solidFill>
                <a:effectLst/>
                <a:uLnTx/>
                <a:uFillTx/>
                <a:latin typeface="Times New Roman"/>
                <a:ea typeface="+mn-ea"/>
                <a:cs typeface="+mn-cs"/>
              </a:rPr>
              <a:t>Agenda</a:t>
            </a:r>
          </a:p>
        </p:txBody>
      </p:sp>
      <p:sp>
        <p:nvSpPr>
          <p:cNvPr id="4" name="Title 1"/>
          <p:cNvSpPr txBox="1">
            <a:spLocks/>
          </p:cNvSpPr>
          <p:nvPr/>
        </p:nvSpPr>
        <p:spPr>
          <a:xfrm>
            <a:off x="914400" y="1905000"/>
            <a:ext cx="8077200" cy="5029200"/>
          </a:xfrm>
          <a:prstGeom prst="rect">
            <a:avLst/>
          </a:prstGeom>
        </p:spPr>
        <p:txBody>
          <a:bodyPr>
            <a:noAutofit/>
          </a:bodyPr>
          <a:lstStyle/>
          <a:p>
            <a:pPr marL="642938" marR="0" lvl="0" indent="-642938" algn="l" defTabSz="685800" rtl="0" eaLnBrk="0" fontAlgn="base" latinLnBrk="0" hangingPunct="0">
              <a:lnSpc>
                <a:spcPct val="100000"/>
              </a:lnSpc>
              <a:spcBef>
                <a:spcPct val="0"/>
              </a:spcBef>
              <a:spcAft>
                <a:spcPct val="0"/>
              </a:spcAft>
              <a:buClrTx/>
              <a:buSzTx/>
              <a:buFont typeface="Wingdings"/>
              <a:buChar char="Ø"/>
              <a:tabLst/>
              <a:defRPr/>
            </a:pPr>
            <a:r>
              <a:rPr kumimoji="0" lang="en-US" sz="5400" b="1" i="0" u="none" strike="noStrike" kern="0" cap="none" spc="0" normalizeH="0" baseline="0" noProof="0" dirty="0">
                <a:ln>
                  <a:noFill/>
                </a:ln>
                <a:solidFill>
                  <a:srgbClr val="FF0000"/>
                </a:solidFill>
                <a:effectLst/>
                <a:uLnTx/>
                <a:uFillTx/>
                <a:latin typeface="Times New Roman"/>
                <a:ea typeface="+mn-ea"/>
                <a:cs typeface="+mn-cs"/>
              </a:rPr>
              <a:t>Welcome/Introduction </a:t>
            </a:r>
          </a:p>
          <a:p>
            <a:pPr marL="642938" marR="0" lvl="0" indent="-642938" algn="l" defTabSz="685800" rtl="0" eaLnBrk="0" fontAlgn="base" latinLnBrk="0" hangingPunct="0">
              <a:lnSpc>
                <a:spcPct val="100000"/>
              </a:lnSpc>
              <a:spcBef>
                <a:spcPct val="0"/>
              </a:spcBef>
              <a:spcAft>
                <a:spcPct val="0"/>
              </a:spcAft>
              <a:buClrTx/>
              <a:buSzTx/>
              <a:buFont typeface="Wingdings"/>
              <a:buChar char="Ø"/>
              <a:tabLst/>
              <a:defRPr/>
            </a:pPr>
            <a:r>
              <a:rPr kumimoji="0" lang="en-US" sz="5400" b="1" i="0" u="none" strike="noStrike" kern="0" cap="none" spc="0" normalizeH="0" baseline="0" noProof="0" dirty="0">
                <a:ln>
                  <a:noFill/>
                </a:ln>
                <a:solidFill>
                  <a:srgbClr val="FF0000"/>
                </a:solidFill>
                <a:effectLst/>
                <a:uLnTx/>
                <a:uFillTx/>
                <a:latin typeface="Times New Roman"/>
                <a:ea typeface="+mn-ea"/>
                <a:cs typeface="+mn-cs"/>
              </a:rPr>
              <a:t>Background </a:t>
            </a:r>
          </a:p>
          <a:p>
            <a:pPr marR="0" lvl="0" algn="ctr" defTabSz="685800" rtl="0" eaLnBrk="0" fontAlgn="base" latinLnBrk="0" hangingPunct="0">
              <a:lnSpc>
                <a:spcPct val="100000"/>
              </a:lnSpc>
              <a:spcBef>
                <a:spcPct val="0"/>
              </a:spcBef>
              <a:spcAft>
                <a:spcPct val="0"/>
              </a:spcAft>
              <a:buClrTx/>
              <a:buSzTx/>
              <a:tabLst/>
              <a:defRPr/>
            </a:pPr>
            <a:endParaRPr kumimoji="0" lang="en-US" sz="5400" b="1" i="0" u="none" strike="noStrike" kern="0" cap="none" spc="0" normalizeH="0" baseline="0" noProof="0" dirty="0">
              <a:ln>
                <a:noFill/>
              </a:ln>
              <a:solidFill>
                <a:srgbClr val="FF0000"/>
              </a:solidFill>
              <a:effectLst/>
              <a:uLnTx/>
              <a:uFillTx/>
              <a:latin typeface="Times New Roman"/>
              <a:ea typeface="+mn-ea"/>
              <a:cs typeface="+mn-cs"/>
            </a:endParaRPr>
          </a:p>
        </p:txBody>
      </p:sp>
    </p:spTree>
    <p:extLst>
      <p:ext uri="{BB962C8B-B14F-4D97-AF65-F5344CB8AC3E}">
        <p14:creationId xmlns:p14="http://schemas.microsoft.com/office/powerpoint/2010/main" val="3789496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723900" y="381000"/>
            <a:ext cx="8153400" cy="1676400"/>
          </a:xfrm>
          <a:prstGeom prst="rect">
            <a:avLst/>
          </a:prstGeom>
        </p:spPr>
        <p:txBody>
          <a:bodyP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0" cap="none" spc="0" normalizeH="0" baseline="0" noProof="0" dirty="0">
                <a:ln>
                  <a:noFill/>
                </a:ln>
                <a:solidFill>
                  <a:srgbClr val="FF0000"/>
                </a:solidFill>
                <a:effectLst/>
                <a:uLnTx/>
                <a:uFillTx/>
                <a:latin typeface="Times New Roman"/>
                <a:ea typeface="+mn-ea"/>
                <a:cs typeface="+mn-cs"/>
              </a:rPr>
              <a:t>Background</a:t>
            </a:r>
          </a:p>
        </p:txBody>
      </p:sp>
    </p:spTree>
    <p:extLst>
      <p:ext uri="{BB962C8B-B14F-4D97-AF65-F5344CB8AC3E}">
        <p14:creationId xmlns:p14="http://schemas.microsoft.com/office/powerpoint/2010/main" val="3255887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bwMode="auto">
          <a:xfrm>
            <a:off x="1333500" y="1524000"/>
            <a:ext cx="7239000" cy="5334000"/>
          </a:xfrm>
          <a:prstGeom prst="rect">
            <a:avLst/>
          </a:prstGeom>
          <a:noFill/>
          <a:ln w="9525">
            <a:noFill/>
            <a:miter lim="800000"/>
            <a:headEnd/>
            <a:tailEnd/>
          </a:ln>
        </p:spPr>
        <p:txBody>
          <a:bodyPr vert="horz" wrap="square" lIns="68580" tIns="34290" rIns="68580" bIns="34290" numCol="1" anchor="b" anchorCtr="0" compatLnSpc="1">
            <a:prstTxWarp prst="textNoShape">
              <a:avLst/>
            </a:prstTxWarp>
          </a:bodyPr>
          <a:lstStyle/>
          <a:p>
            <a:pPr marL="257175" marR="0" lvl="0" indent="-257175" algn="l" defTabSz="685800" rtl="0" eaLnBrk="0" fontAlgn="base" latinLnBrk="0" hangingPunct="0">
              <a:lnSpc>
                <a:spcPct val="115000"/>
              </a:lnSpc>
              <a:spcBef>
                <a:spcPts val="0"/>
              </a:spcBef>
              <a:spcAft>
                <a:spcPts val="0"/>
              </a:spcAft>
              <a:buClrTx/>
              <a:buSzTx/>
              <a:buFont typeface="Wingdings"/>
              <a:buChar char=""/>
              <a:tabLst/>
              <a:defRPr/>
            </a:pPr>
            <a:r>
              <a:rPr kumimoji="0" lang="en-US" sz="1700" b="1" i="0" u="none" strike="noStrike" kern="1200" cap="none" spc="0" normalizeH="0" baseline="0" noProof="0" dirty="0">
                <a:ln>
                  <a:noFill/>
                </a:ln>
                <a:solidFill>
                  <a:srgbClr val="FF0000"/>
                </a:solidFill>
                <a:effectLst/>
                <a:uLnTx/>
                <a:uFillTx/>
                <a:latin typeface="Arial" pitchFamily="34" charset="0"/>
                <a:ea typeface="Calibri"/>
                <a:cs typeface="Arial" pitchFamily="34" charset="0"/>
              </a:rPr>
              <a:t>UNC-Wilmington, Wilmington, NC</a:t>
            </a:r>
            <a:r>
              <a:rPr kumimoji="0" lang="en-US" sz="1700" b="1" i="0" u="none" strike="noStrike" kern="1200" cap="none" spc="0" normalizeH="0" noProof="0" dirty="0">
                <a:ln>
                  <a:noFill/>
                </a:ln>
                <a:solidFill>
                  <a:srgbClr val="FF0000"/>
                </a:solidFill>
                <a:effectLst/>
                <a:uLnTx/>
                <a:uFillTx/>
                <a:latin typeface="Arial" pitchFamily="34" charset="0"/>
                <a:ea typeface="Calibri"/>
                <a:cs typeface="Arial" pitchFamily="34" charset="0"/>
              </a:rPr>
              <a:t> </a:t>
            </a:r>
          </a:p>
          <a:p>
            <a:pPr lvl="1" defTabSz="685800" eaLnBrk="0" fontAlgn="base" hangingPunct="0">
              <a:lnSpc>
                <a:spcPct val="115000"/>
              </a:lnSpc>
              <a:defRPr/>
            </a:pPr>
            <a:r>
              <a:rPr kumimoji="0" lang="en-US" sz="1700" b="1" i="0" u="none" strike="noStrike" kern="1200" cap="none" spc="0" normalizeH="0" baseline="0" noProof="0" dirty="0">
                <a:ln>
                  <a:noFill/>
                </a:ln>
                <a:solidFill>
                  <a:srgbClr val="FF0000"/>
                </a:solidFill>
                <a:effectLst/>
                <a:uLnTx/>
                <a:uFillTx/>
                <a:latin typeface="Arial" pitchFamily="34" charset="0"/>
                <a:ea typeface="Calibri"/>
                <a:cs typeface="Arial" pitchFamily="34" charset="0"/>
              </a:rPr>
              <a:t>	Ed.D. - Higher</a:t>
            </a:r>
            <a:r>
              <a:rPr kumimoji="0" lang="en-US" sz="1700" b="1" i="0" u="none" strike="noStrike" kern="1200" cap="none" spc="0" normalizeH="0" noProof="0" dirty="0">
                <a:ln>
                  <a:noFill/>
                </a:ln>
                <a:solidFill>
                  <a:srgbClr val="FF0000"/>
                </a:solidFill>
                <a:effectLst/>
                <a:uLnTx/>
                <a:uFillTx/>
                <a:latin typeface="Arial" pitchFamily="34" charset="0"/>
                <a:ea typeface="Calibri"/>
                <a:cs typeface="Arial" pitchFamily="34" charset="0"/>
              </a:rPr>
              <a:t> Education Leadership – May 2026</a:t>
            </a:r>
            <a:endParaRPr kumimoji="0" lang="en-US" sz="1700" b="1" i="0" u="none" strike="noStrike" kern="1200" cap="none" spc="0" normalizeH="0" baseline="0" noProof="0" dirty="0">
              <a:ln>
                <a:noFill/>
              </a:ln>
              <a:solidFill>
                <a:srgbClr val="FF0000"/>
              </a:solidFill>
              <a:effectLst/>
              <a:uLnTx/>
              <a:uFillTx/>
              <a:latin typeface="Arial" pitchFamily="34" charset="0"/>
              <a:ea typeface="Calibri"/>
              <a:cs typeface="Arial" pitchFamily="34" charset="0"/>
            </a:endParaRPr>
          </a:p>
          <a:p>
            <a:pPr marL="257175" marR="0" lvl="0" indent="-257175" algn="l" defTabSz="685800" rtl="0" eaLnBrk="0" fontAlgn="base" latinLnBrk="0" hangingPunct="0">
              <a:lnSpc>
                <a:spcPct val="115000"/>
              </a:lnSpc>
              <a:spcBef>
                <a:spcPts val="0"/>
              </a:spcBef>
              <a:spcAft>
                <a:spcPts val="0"/>
              </a:spcAft>
              <a:buClrTx/>
              <a:buSzTx/>
              <a:buFont typeface="Wingdings"/>
              <a:buChar char=""/>
              <a:tabLst/>
              <a:defRPr/>
            </a:pPr>
            <a:r>
              <a:rPr kumimoji="0" lang="en-US" sz="1700" b="1" i="0" u="none" strike="noStrike" kern="1200" cap="none" spc="0" normalizeH="0" baseline="0" noProof="0" dirty="0">
                <a:ln>
                  <a:noFill/>
                </a:ln>
                <a:solidFill>
                  <a:srgbClr val="FF0000"/>
                </a:solidFill>
                <a:effectLst/>
                <a:uLnTx/>
                <a:uFillTx/>
                <a:latin typeface="Arial" pitchFamily="34" charset="0"/>
                <a:ea typeface="Calibri"/>
                <a:cs typeface="Arial" pitchFamily="34" charset="0"/>
              </a:rPr>
              <a:t>NC State University, Raleigh, NC.	</a:t>
            </a:r>
          </a:p>
          <a:p>
            <a:pPr marL="257175" marR="0" lvl="0" indent="-257175" algn="l" defTabSz="685800" rtl="0" eaLnBrk="0" fontAlgn="base" latinLnBrk="0" hangingPunct="0">
              <a:lnSpc>
                <a:spcPct val="115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FF0000"/>
                </a:solidFill>
                <a:effectLst/>
                <a:uLnTx/>
                <a:uFillTx/>
                <a:latin typeface="Arial" pitchFamily="34" charset="0"/>
                <a:ea typeface="Calibri"/>
                <a:cs typeface="Arial" pitchFamily="34" charset="0"/>
              </a:rPr>
              <a:t>	M. Ed. Counselor Education Program – </a:t>
            </a:r>
          </a:p>
          <a:p>
            <a:pPr marL="257175" marR="0" lvl="0" indent="-257175" algn="l" defTabSz="685800" rtl="0" eaLnBrk="0" fontAlgn="base" latinLnBrk="0" hangingPunct="0">
              <a:lnSpc>
                <a:spcPct val="115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FF0000"/>
                </a:solidFill>
                <a:effectLst/>
                <a:uLnTx/>
                <a:uFillTx/>
                <a:latin typeface="Arial" pitchFamily="34" charset="0"/>
                <a:ea typeface="Calibri"/>
                <a:cs typeface="Arial" pitchFamily="34" charset="0"/>
              </a:rPr>
              <a:t>		Clinical Mental Health – 	May 2017 </a:t>
            </a:r>
          </a:p>
          <a:p>
            <a:pPr marL="257175" marR="0" lvl="0" indent="-257175" algn="l" defTabSz="685800" rtl="0" eaLnBrk="0" fontAlgn="base" latinLnBrk="0" hangingPunct="0">
              <a:lnSpc>
                <a:spcPct val="100000"/>
              </a:lnSpc>
              <a:spcBef>
                <a:spcPts val="0"/>
              </a:spcBef>
              <a:spcAft>
                <a:spcPts val="0"/>
              </a:spcAft>
              <a:buClrTx/>
              <a:buSzTx/>
              <a:buFont typeface="Wingdings"/>
              <a:buChar char=""/>
              <a:tabLst/>
              <a:defRPr/>
            </a:pPr>
            <a:r>
              <a:rPr kumimoji="0" lang="en-US" sz="1700" b="1" i="0" u="none" strike="noStrike" kern="1200" cap="none" spc="0" normalizeH="0" baseline="0" noProof="0" dirty="0">
                <a:ln>
                  <a:noFill/>
                </a:ln>
                <a:solidFill>
                  <a:srgbClr val="FF0000"/>
                </a:solidFill>
                <a:effectLst/>
                <a:uLnTx/>
                <a:uFillTx/>
                <a:latin typeface="Arial" pitchFamily="34" charset="0"/>
                <a:ea typeface="Calibri"/>
                <a:cs typeface="Arial" pitchFamily="34" charset="0"/>
              </a:rPr>
              <a:t>Duke University – Graduate Studies – Public Policy   </a:t>
            </a:r>
          </a:p>
          <a:p>
            <a:pPr marL="0" marR="0" lvl="0" indent="0" algn="l" defTabSz="685800" rtl="0" eaLnBrk="0" fontAlgn="base" latinLnBrk="0" hangingPunct="0">
              <a:lnSpc>
                <a:spcPct val="115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FF0000"/>
                </a:solidFill>
                <a:effectLst/>
                <a:uLnTx/>
                <a:uFillTx/>
                <a:latin typeface="Arial" pitchFamily="34" charset="0"/>
                <a:ea typeface="Calibri"/>
                <a:cs typeface="Arial" pitchFamily="34" charset="0"/>
              </a:rPr>
              <a:t>	post-graduate studies 		Fall 2015</a:t>
            </a:r>
          </a:p>
          <a:p>
            <a:pPr marL="257175" marR="0" lvl="0" indent="-257175" algn="l" defTabSz="685800" rtl="0" eaLnBrk="0" fontAlgn="base" latinLnBrk="0" hangingPunct="0">
              <a:lnSpc>
                <a:spcPct val="115000"/>
              </a:lnSpc>
              <a:spcBef>
                <a:spcPts val="0"/>
              </a:spcBef>
              <a:spcAft>
                <a:spcPts val="0"/>
              </a:spcAft>
              <a:buClrTx/>
              <a:buSzTx/>
              <a:buFont typeface="Wingdings"/>
              <a:buChar char=""/>
              <a:tabLst/>
              <a:defRPr/>
            </a:pPr>
            <a:r>
              <a:rPr kumimoji="0" lang="en-US" sz="1700" b="1" i="0" u="none" strike="noStrike" kern="1200" cap="none" spc="0" normalizeH="0" baseline="0" noProof="0" dirty="0">
                <a:ln>
                  <a:noFill/>
                </a:ln>
                <a:solidFill>
                  <a:srgbClr val="FF0000"/>
                </a:solidFill>
                <a:effectLst/>
                <a:uLnTx/>
                <a:uFillTx/>
                <a:latin typeface="Arial" pitchFamily="34" charset="0"/>
                <a:ea typeface="Calibri"/>
                <a:cs typeface="Arial" pitchFamily="34" charset="0"/>
              </a:rPr>
              <a:t>University of North Carolina at Chapel Hill, NC.             </a:t>
            </a:r>
          </a:p>
          <a:p>
            <a:pPr marL="0" marR="0" lvl="0" indent="0" algn="l" defTabSz="685800" rtl="0" eaLnBrk="0" fontAlgn="base" latinLnBrk="0" hangingPunct="0">
              <a:lnSpc>
                <a:spcPct val="115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FF0000"/>
                </a:solidFill>
                <a:effectLst/>
                <a:uLnTx/>
                <a:uFillTx/>
                <a:latin typeface="Arial" pitchFamily="34" charset="0"/>
                <a:ea typeface="Calibri"/>
                <a:cs typeface="Arial" pitchFamily="34" charset="0"/>
              </a:rPr>
              <a:t>	post-graduate studies           Spring 2004</a:t>
            </a:r>
          </a:p>
          <a:p>
            <a:pPr marL="257175" marR="0" lvl="0" indent="-257175" algn="l" defTabSz="685800" rtl="0" eaLnBrk="0" fontAlgn="base" latinLnBrk="0" hangingPunct="0">
              <a:lnSpc>
                <a:spcPct val="115000"/>
              </a:lnSpc>
              <a:spcBef>
                <a:spcPts val="0"/>
              </a:spcBef>
              <a:spcAft>
                <a:spcPts val="0"/>
              </a:spcAft>
              <a:buClrTx/>
              <a:buSzTx/>
              <a:buFont typeface="Wingdings"/>
              <a:buChar char=""/>
              <a:tabLst/>
              <a:defRPr/>
            </a:pPr>
            <a:r>
              <a:rPr kumimoji="0" lang="en-US" sz="1700" b="1" i="0" u="none" strike="noStrike" kern="1200" cap="none" spc="0" normalizeH="0" baseline="0" noProof="0" dirty="0">
                <a:ln>
                  <a:noFill/>
                </a:ln>
                <a:solidFill>
                  <a:srgbClr val="FF0000"/>
                </a:solidFill>
                <a:effectLst/>
                <a:uLnTx/>
                <a:uFillTx/>
                <a:latin typeface="Arial" pitchFamily="34" charset="0"/>
                <a:ea typeface="Calibri"/>
                <a:cs typeface="Arial" pitchFamily="34" charset="0"/>
              </a:rPr>
              <a:t>Harvard University Grad. Sch. of Ed., Cambridge, MA  </a:t>
            </a:r>
          </a:p>
          <a:p>
            <a:pPr marL="0" marR="0" lvl="0" indent="0" algn="l" defTabSz="685800" rtl="0" eaLnBrk="0" fontAlgn="base" latinLnBrk="0" hangingPunct="0">
              <a:lnSpc>
                <a:spcPct val="115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FF0000"/>
                </a:solidFill>
                <a:effectLst/>
                <a:uLnTx/>
                <a:uFillTx/>
                <a:latin typeface="Arial" pitchFamily="34" charset="0"/>
                <a:ea typeface="Calibri"/>
                <a:cs typeface="Arial" pitchFamily="34" charset="0"/>
              </a:rPr>
              <a:t>	post-graduate studies 	     	Spring 2003</a:t>
            </a:r>
          </a:p>
          <a:p>
            <a:pPr marL="257175" marR="0" lvl="0" indent="-257175" algn="l" defTabSz="685800" rtl="0" eaLnBrk="0" fontAlgn="base" latinLnBrk="0" hangingPunct="0">
              <a:lnSpc>
                <a:spcPct val="115000"/>
              </a:lnSpc>
              <a:spcBef>
                <a:spcPts val="0"/>
              </a:spcBef>
              <a:spcAft>
                <a:spcPts val="0"/>
              </a:spcAft>
              <a:buClrTx/>
              <a:buSzTx/>
              <a:buFont typeface="Wingdings"/>
              <a:buChar char=""/>
              <a:tabLst/>
              <a:defRPr/>
            </a:pPr>
            <a:r>
              <a:rPr kumimoji="0" lang="en-US" sz="1700" b="1" i="0" u="none" strike="noStrike" kern="1200" cap="none" spc="0" normalizeH="0" baseline="0" noProof="0" dirty="0">
                <a:ln>
                  <a:noFill/>
                </a:ln>
                <a:solidFill>
                  <a:srgbClr val="FF0000"/>
                </a:solidFill>
                <a:effectLst/>
                <a:uLnTx/>
                <a:uFillTx/>
                <a:latin typeface="Arial" pitchFamily="34" charset="0"/>
                <a:ea typeface="Calibri"/>
                <a:cs typeface="Arial" pitchFamily="34" charset="0"/>
              </a:rPr>
              <a:t>University of North Carolina at Chapel Hill, NC.             </a:t>
            </a:r>
          </a:p>
          <a:p>
            <a:pPr marL="342900" marR="0" lvl="1" indent="0" algn="l" defTabSz="685800" rtl="0" eaLnBrk="0" fontAlgn="base" latinLnBrk="0" hangingPunct="0">
              <a:lnSpc>
                <a:spcPct val="115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FF0000"/>
                </a:solidFill>
                <a:effectLst/>
                <a:uLnTx/>
                <a:uFillTx/>
                <a:latin typeface="Arial" pitchFamily="34" charset="0"/>
                <a:ea typeface="Calibri"/>
                <a:cs typeface="Arial" pitchFamily="34" charset="0"/>
              </a:rPr>
              <a:t>	M.S.  Information Science     May 2002</a:t>
            </a:r>
          </a:p>
          <a:p>
            <a:pPr marL="257175" marR="0" lvl="0" indent="-257175" algn="l" defTabSz="685800" rtl="0" eaLnBrk="0" fontAlgn="base" latinLnBrk="0" hangingPunct="0">
              <a:lnSpc>
                <a:spcPct val="115000"/>
              </a:lnSpc>
              <a:spcBef>
                <a:spcPts val="0"/>
              </a:spcBef>
              <a:spcAft>
                <a:spcPts val="0"/>
              </a:spcAft>
              <a:buClrTx/>
              <a:buSzTx/>
              <a:buFont typeface="Wingdings"/>
              <a:buChar char=""/>
              <a:tabLst/>
              <a:defRPr/>
            </a:pPr>
            <a:r>
              <a:rPr kumimoji="0" lang="en-US" sz="1700" b="1" i="0" u="none" strike="noStrike" kern="1200" cap="none" spc="0" normalizeH="0" baseline="0" noProof="0" dirty="0">
                <a:ln>
                  <a:noFill/>
                </a:ln>
                <a:solidFill>
                  <a:srgbClr val="FF0000"/>
                </a:solidFill>
                <a:effectLst/>
                <a:uLnTx/>
                <a:uFillTx/>
                <a:latin typeface="Arial" pitchFamily="34" charset="0"/>
                <a:ea typeface="Calibri"/>
                <a:cs typeface="Arial" pitchFamily="34" charset="0"/>
              </a:rPr>
              <a:t>Durham Technical Comm. College, Durham, NC	     </a:t>
            </a:r>
          </a:p>
          <a:p>
            <a:pPr marL="0" marR="0" lvl="0" indent="0" algn="l" defTabSz="685800" rtl="0" eaLnBrk="0" fontAlgn="base" latinLnBrk="0" hangingPunct="0">
              <a:lnSpc>
                <a:spcPct val="115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FF0000"/>
                </a:solidFill>
                <a:effectLst/>
                <a:uLnTx/>
                <a:uFillTx/>
                <a:latin typeface="Arial" pitchFamily="34" charset="0"/>
                <a:ea typeface="Calibri"/>
                <a:cs typeface="Arial" pitchFamily="34" charset="0"/>
              </a:rPr>
              <a:t>	Microcomputer Curriculum       08/1994 – 05/1995</a:t>
            </a:r>
          </a:p>
          <a:p>
            <a:pPr marL="257175" marR="0" lvl="0" indent="-257175" algn="l" defTabSz="685800" rtl="0" eaLnBrk="0" fontAlgn="base" latinLnBrk="0" hangingPunct="0">
              <a:lnSpc>
                <a:spcPct val="100000"/>
              </a:lnSpc>
              <a:spcBef>
                <a:spcPts val="0"/>
              </a:spcBef>
              <a:spcAft>
                <a:spcPts val="0"/>
              </a:spcAft>
              <a:buClrTx/>
              <a:buSzTx/>
              <a:buFont typeface="Wingdings"/>
              <a:buChar char=""/>
              <a:tabLst/>
              <a:defRPr/>
            </a:pPr>
            <a:r>
              <a:rPr kumimoji="0" lang="en-US" sz="1700" b="1" i="0" u="none" strike="noStrike" kern="1200" cap="none" spc="0" normalizeH="0" baseline="0" noProof="0" dirty="0">
                <a:ln>
                  <a:noFill/>
                </a:ln>
                <a:solidFill>
                  <a:srgbClr val="FF0000"/>
                </a:solidFill>
                <a:effectLst/>
                <a:uLnTx/>
                <a:uFillTx/>
                <a:latin typeface="Arial" pitchFamily="34" charset="0"/>
                <a:ea typeface="Calibri"/>
                <a:cs typeface="Arial" pitchFamily="34" charset="0"/>
              </a:rPr>
              <a:t>North Carolina Central University, Durham, NC. </a:t>
            </a:r>
          </a:p>
          <a:p>
            <a:pPr marL="0" marR="0" lvl="0" indent="0" algn="l" defTabSz="685800" rtl="0" eaLnBrk="0" fontAlgn="base" latinLnBrk="0" hangingPunct="0">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FF0000"/>
                </a:solidFill>
                <a:effectLst/>
                <a:uLnTx/>
                <a:uFillTx/>
                <a:latin typeface="Arial" pitchFamily="34" charset="0"/>
                <a:ea typeface="Calibri"/>
                <a:cs typeface="Arial" pitchFamily="34" charset="0"/>
              </a:rPr>
              <a:t>	B.A.   English (Media/Journalism) 1991</a:t>
            </a:r>
          </a:p>
          <a:p>
            <a:pPr marL="0" marR="0" lvl="0" indent="0" algn="l" defTabSz="685800" rtl="0" eaLnBrk="0" fontAlgn="base" latinLnBrk="0" hangingPunct="0">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ysClr val="windowText" lastClr="000000">
                  <a:tint val="75000"/>
                </a:sysClr>
              </a:solidFill>
              <a:effectLst/>
              <a:uLnTx/>
              <a:uFillTx/>
              <a:latin typeface="Calibri"/>
            </a:endParaRPr>
          </a:p>
        </p:txBody>
      </p:sp>
      <p:sp>
        <p:nvSpPr>
          <p:cNvPr id="2" name="TextBox 1"/>
          <p:cNvSpPr txBox="1"/>
          <p:nvPr/>
        </p:nvSpPr>
        <p:spPr>
          <a:xfrm>
            <a:off x="1905000" y="381000"/>
            <a:ext cx="6667500" cy="18466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srgbClr val="FF0000"/>
                </a:solidFill>
                <a:effectLst/>
                <a:uLnTx/>
                <a:uFillTx/>
                <a:ea typeface="+mn-ea"/>
                <a:cs typeface="+mn-cs"/>
              </a:rPr>
              <a:t>Education</a:t>
            </a:r>
            <a:r>
              <a:rPr kumimoji="0" lang="en-US" sz="4400" b="1"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352318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723900" y="381000"/>
            <a:ext cx="8153400" cy="1676400"/>
          </a:xfrm>
          <a:prstGeom prst="rect">
            <a:avLst/>
          </a:prstGeom>
        </p:spPr>
        <p:txBody>
          <a:bodyP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0" cap="none" spc="0" normalizeH="0" baseline="0" noProof="0" dirty="0">
                <a:ln>
                  <a:noFill/>
                </a:ln>
                <a:solidFill>
                  <a:srgbClr val="FF0000"/>
                </a:solidFill>
                <a:effectLst/>
                <a:uLnTx/>
                <a:uFillTx/>
                <a:latin typeface="Times New Roman"/>
                <a:ea typeface="+mn-ea"/>
                <a:cs typeface="+mn-cs"/>
              </a:rPr>
              <a:t>Professional</a:t>
            </a:r>
          </a:p>
        </p:txBody>
      </p:sp>
      <p:sp>
        <p:nvSpPr>
          <p:cNvPr id="3" name="Title 1"/>
          <p:cNvSpPr txBox="1">
            <a:spLocks/>
          </p:cNvSpPr>
          <p:nvPr/>
        </p:nvSpPr>
        <p:spPr>
          <a:xfrm>
            <a:off x="762000" y="1828800"/>
            <a:ext cx="8382000" cy="4895654"/>
          </a:xfrm>
          <a:prstGeom prst="rect">
            <a:avLst/>
          </a:prstGeom>
        </p:spPr>
        <p:txBody>
          <a:bodyPr>
            <a:noAutofit/>
          </a:bodyPr>
          <a:lstStyle/>
          <a:p>
            <a:pPr marL="685800" marR="0" lvl="0" indent="-685800" algn="ctr"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4800" b="1" i="0" u="none" strike="noStrike" kern="0" cap="none" spc="0" normalizeH="0" baseline="0" noProof="0" dirty="0">
                <a:ln>
                  <a:noFill/>
                </a:ln>
                <a:solidFill>
                  <a:srgbClr val="FF0000"/>
                </a:solidFill>
                <a:effectLst/>
                <a:uLnTx/>
                <a:uFillTx/>
                <a:latin typeface="Times New Roman"/>
                <a:ea typeface="+mn-ea"/>
                <a:cs typeface="+mn-cs"/>
              </a:rPr>
              <a:t>Academic Advisor-18+ yrs.</a:t>
            </a:r>
          </a:p>
          <a:p>
            <a:pPr marL="685800" marR="0" lvl="0" indent="-685800" algn="ctr"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4800" b="1" i="0" u="none" strike="noStrike" kern="0" cap="none" spc="0" normalizeH="0" baseline="0" noProof="0" dirty="0">
                <a:ln>
                  <a:noFill/>
                </a:ln>
                <a:solidFill>
                  <a:srgbClr val="FF0000"/>
                </a:solidFill>
                <a:effectLst/>
                <a:uLnTx/>
                <a:uFillTx/>
                <a:latin typeface="Times New Roman"/>
                <a:ea typeface="+mn-ea"/>
                <a:cs typeface="+mn-cs"/>
              </a:rPr>
              <a:t>Career Coach-18+ yrs.</a:t>
            </a:r>
          </a:p>
          <a:p>
            <a:pPr marL="685800" marR="0" lvl="0" indent="-685800" algn="ctr"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4800" b="1" i="0" u="none" strike="noStrike" kern="0" cap="none" spc="0" normalizeH="0" baseline="0" noProof="0" dirty="0">
                <a:ln>
                  <a:noFill/>
                </a:ln>
                <a:solidFill>
                  <a:srgbClr val="FF0000"/>
                </a:solidFill>
                <a:effectLst/>
                <a:uLnTx/>
                <a:uFillTx/>
                <a:latin typeface="Times New Roman"/>
                <a:ea typeface="+mn-ea"/>
                <a:cs typeface="+mn-cs"/>
              </a:rPr>
              <a:t>Clinical Counseling-15+ yrs. </a:t>
            </a:r>
          </a:p>
          <a:p>
            <a:pPr marL="685800" marR="0" lvl="0" indent="-685800" algn="ctr"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4800" b="1" i="0" u="none" strike="noStrike" kern="0" cap="none" spc="0" normalizeH="0" baseline="0" noProof="0" dirty="0">
                <a:ln>
                  <a:noFill/>
                </a:ln>
                <a:solidFill>
                  <a:srgbClr val="FF0000"/>
                </a:solidFill>
                <a:effectLst/>
                <a:uLnTx/>
                <a:uFillTx/>
                <a:latin typeface="Times New Roman"/>
                <a:ea typeface="+mn-ea"/>
                <a:cs typeface="+mn-cs"/>
              </a:rPr>
              <a:t>STEM Field-30+ yrs.</a:t>
            </a:r>
          </a:p>
          <a:p>
            <a:pPr marL="685800" marR="0" lvl="0" indent="-685800" algn="ctr"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4800" b="1" i="0" u="none" strike="noStrike" kern="0" cap="none" spc="0" normalizeH="0" baseline="0" noProof="0" dirty="0">
                <a:ln>
                  <a:noFill/>
                </a:ln>
                <a:solidFill>
                  <a:srgbClr val="FF0000"/>
                </a:solidFill>
                <a:effectLst/>
                <a:uLnTx/>
                <a:uFillTx/>
                <a:latin typeface="Times New Roman"/>
                <a:ea typeface="+mn-ea"/>
                <a:cs typeface="+mn-cs"/>
              </a:rPr>
              <a:t>2-yr., 4-yr., HBCU, HWI, Public/Private</a:t>
            </a:r>
          </a:p>
          <a:p>
            <a:pPr marL="685800" marR="0" lvl="0" indent="-685800" algn="ctr"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US" sz="5400" b="1" i="0" u="none" strike="noStrike" kern="0" cap="none" spc="0" normalizeH="0" baseline="0" noProof="0" dirty="0">
              <a:ln>
                <a:noFill/>
              </a:ln>
              <a:solidFill>
                <a:srgbClr val="FF0000"/>
              </a:solidFill>
              <a:effectLst/>
              <a:uLnTx/>
              <a:uFillTx/>
              <a:latin typeface="Times New Roman"/>
              <a:ea typeface="+mn-ea"/>
              <a:cs typeface="+mn-cs"/>
            </a:endParaRPr>
          </a:p>
        </p:txBody>
      </p:sp>
    </p:spTree>
    <p:extLst>
      <p:ext uri="{BB962C8B-B14F-4D97-AF65-F5344CB8AC3E}">
        <p14:creationId xmlns:p14="http://schemas.microsoft.com/office/powerpoint/2010/main" val="2594625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723900" y="381000"/>
            <a:ext cx="8153400" cy="1676400"/>
          </a:xfrm>
          <a:prstGeom prst="rect">
            <a:avLst/>
          </a:prstGeom>
        </p:spPr>
        <p:txBody>
          <a:bodyP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0" cap="none" spc="0" normalizeH="0" baseline="0" noProof="0" dirty="0">
                <a:ln>
                  <a:noFill/>
                </a:ln>
                <a:solidFill>
                  <a:srgbClr val="FF0000"/>
                </a:solidFill>
                <a:effectLst/>
                <a:uLnTx/>
                <a:uFillTx/>
                <a:latin typeface="Times New Roman"/>
                <a:ea typeface="+mn-ea"/>
                <a:cs typeface="+mn-cs"/>
              </a:rPr>
              <a:t>Professional</a:t>
            </a:r>
          </a:p>
        </p:txBody>
      </p:sp>
      <p:sp>
        <p:nvSpPr>
          <p:cNvPr id="3" name="Title 1"/>
          <p:cNvSpPr txBox="1">
            <a:spLocks/>
          </p:cNvSpPr>
          <p:nvPr/>
        </p:nvSpPr>
        <p:spPr>
          <a:xfrm>
            <a:off x="762000" y="1828800"/>
            <a:ext cx="8077200" cy="4895654"/>
          </a:xfrm>
          <a:prstGeom prst="rect">
            <a:avLst/>
          </a:prstGeom>
        </p:spPr>
        <p:txBody>
          <a:bodyPr>
            <a:noAutofit/>
          </a:bodyPr>
          <a:lstStyle/>
          <a:p>
            <a:pPr marL="685800" marR="0" lvl="0" indent="-685800" algn="ctr"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lang="en-US" sz="3200" b="1" kern="0" dirty="0">
                <a:solidFill>
                  <a:srgbClr val="FF0000"/>
                </a:solidFill>
                <a:latin typeface="Times New Roman"/>
              </a:rPr>
              <a:t>Over 18+ yrs. of advising  ALL students, ALL Majors at UNC Chapel Hill</a:t>
            </a:r>
          </a:p>
          <a:p>
            <a:pPr marR="0" lvl="0" algn="ctr" defTabSz="914400" rtl="0" eaLnBrk="0" fontAlgn="base" latinLnBrk="0" hangingPunct="0">
              <a:lnSpc>
                <a:spcPct val="100000"/>
              </a:lnSpc>
              <a:spcBef>
                <a:spcPct val="0"/>
              </a:spcBef>
              <a:spcAft>
                <a:spcPct val="0"/>
              </a:spcAft>
              <a:buClrTx/>
              <a:buSzTx/>
              <a:tabLst/>
              <a:defRPr/>
            </a:pPr>
            <a:endParaRPr lang="en-US" sz="3200" b="1" kern="0" dirty="0">
              <a:solidFill>
                <a:srgbClr val="FF0000"/>
              </a:solidFill>
              <a:latin typeface="Times New Roman"/>
            </a:endParaRPr>
          </a:p>
          <a:p>
            <a:pPr marL="685800" marR="0" lvl="0" indent="-685800" algn="ctr"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3200" b="1" i="0" u="none" strike="noStrike" kern="0" cap="none" spc="0" normalizeH="0" baseline="0" noProof="0" dirty="0">
                <a:ln>
                  <a:noFill/>
                </a:ln>
                <a:solidFill>
                  <a:srgbClr val="FF0000"/>
                </a:solidFill>
                <a:effectLst/>
                <a:uLnTx/>
                <a:uFillTx/>
                <a:latin typeface="Times New Roman"/>
                <a:ea typeface="+mn-ea"/>
                <a:cs typeface="+mn-cs"/>
              </a:rPr>
              <a:t>Over 18+ yrs. o</a:t>
            </a:r>
            <a:r>
              <a:rPr lang="en-US" sz="3200" b="1" kern="0" dirty="0">
                <a:solidFill>
                  <a:srgbClr val="FF0000"/>
                </a:solidFill>
                <a:latin typeface="Times New Roman"/>
              </a:rPr>
              <a:t>f advising students on Law School pathways</a:t>
            </a:r>
          </a:p>
          <a:p>
            <a:pPr marL="685800" marR="0" lvl="0" indent="-685800" algn="ctr"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US" sz="3200" b="1" i="0" u="none" strike="noStrike" kern="0" cap="none" spc="0" normalizeH="0" baseline="0" noProof="0" dirty="0">
              <a:ln>
                <a:noFill/>
              </a:ln>
              <a:solidFill>
                <a:srgbClr val="FF0000"/>
              </a:solidFill>
              <a:effectLst/>
              <a:uLnTx/>
              <a:uFillTx/>
              <a:latin typeface="Times New Roman"/>
              <a:ea typeface="+mn-ea"/>
              <a:cs typeface="+mn-cs"/>
            </a:endParaRPr>
          </a:p>
          <a:p>
            <a:pPr marL="685800" marR="0" lvl="0" indent="-685800" algn="ctr"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lang="en-US" sz="3200" b="1" kern="0" dirty="0">
                <a:solidFill>
                  <a:srgbClr val="FF0000"/>
                </a:solidFill>
                <a:latin typeface="Times New Roman"/>
              </a:rPr>
              <a:t>Sent UNC Chapel Hill students to UNC Law School to take classes until renumbering of class occurred**</a:t>
            </a:r>
            <a:endParaRPr kumimoji="0" lang="en-US" sz="3200" b="1" i="0" u="none" strike="noStrike" kern="0" cap="none" spc="0" normalizeH="0" baseline="0" noProof="0" dirty="0">
              <a:ln>
                <a:noFill/>
              </a:ln>
              <a:solidFill>
                <a:srgbClr val="FF0000"/>
              </a:solidFill>
              <a:effectLst/>
              <a:uLnTx/>
              <a:uFillTx/>
              <a:latin typeface="Times New Roman"/>
              <a:ea typeface="+mn-ea"/>
              <a:cs typeface="+mn-cs"/>
            </a:endParaRPr>
          </a:p>
          <a:p>
            <a:pPr marL="685800" marR="0" lvl="0" indent="-685800" algn="ctr"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US" sz="5400" b="1" i="0" u="none" strike="noStrike" kern="0" cap="none" spc="0" normalizeH="0" baseline="0" noProof="0" dirty="0">
              <a:ln>
                <a:noFill/>
              </a:ln>
              <a:solidFill>
                <a:srgbClr val="FF0000"/>
              </a:solidFill>
              <a:effectLst/>
              <a:uLnTx/>
              <a:uFillTx/>
              <a:latin typeface="Times New Roman"/>
              <a:ea typeface="+mn-ea"/>
              <a:cs typeface="+mn-cs"/>
            </a:endParaRPr>
          </a:p>
        </p:txBody>
      </p:sp>
    </p:spTree>
    <p:extLst>
      <p:ext uri="{BB962C8B-B14F-4D97-AF65-F5344CB8AC3E}">
        <p14:creationId xmlns:p14="http://schemas.microsoft.com/office/powerpoint/2010/main" val="1904665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723700" y="76200"/>
            <a:ext cx="5886450" cy="1455821"/>
          </a:xfrm>
          <a:prstGeom prst="rect">
            <a:avLst/>
          </a:prstGeom>
        </p:spPr>
        <p:txBody>
          <a:bodyPr>
            <a:no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2000" b="1" i="0" u="none" strike="noStrike" kern="0" cap="none" spc="0" normalizeH="0" baseline="0" noProof="0" dirty="0">
                <a:ln>
                  <a:noFill/>
                </a:ln>
                <a:solidFill>
                  <a:srgbClr val="FF0000"/>
                </a:solidFill>
                <a:effectLst/>
                <a:uLnTx/>
                <a:uFillTx/>
                <a:latin typeface="Times New Roman"/>
                <a:ea typeface="+mn-ea"/>
                <a:cs typeface="+mn-cs"/>
              </a:rPr>
              <a:t>Agenda</a:t>
            </a:r>
          </a:p>
        </p:txBody>
      </p:sp>
      <p:sp>
        <p:nvSpPr>
          <p:cNvPr id="4" name="Title 1"/>
          <p:cNvSpPr txBox="1">
            <a:spLocks/>
          </p:cNvSpPr>
          <p:nvPr/>
        </p:nvSpPr>
        <p:spPr>
          <a:xfrm>
            <a:off x="914400" y="1905000"/>
            <a:ext cx="8077200" cy="5029200"/>
          </a:xfrm>
          <a:prstGeom prst="rect">
            <a:avLst/>
          </a:prstGeom>
        </p:spPr>
        <p:txBody>
          <a:bodyPr>
            <a:noAutofit/>
          </a:bodyPr>
          <a:lstStyle/>
          <a:p>
            <a:pPr marL="642938" marR="0" lvl="0" indent="-642938" algn="l" defTabSz="685800" rtl="0" eaLnBrk="0" fontAlgn="base" latinLnBrk="0" hangingPunct="0">
              <a:lnSpc>
                <a:spcPct val="100000"/>
              </a:lnSpc>
              <a:spcBef>
                <a:spcPct val="0"/>
              </a:spcBef>
              <a:spcAft>
                <a:spcPct val="0"/>
              </a:spcAft>
              <a:buClrTx/>
              <a:buSzTx/>
              <a:buFont typeface="Wingdings"/>
              <a:buChar char="Ø"/>
              <a:tabLst/>
              <a:defRPr/>
            </a:pPr>
            <a:r>
              <a:rPr kumimoji="0" lang="en-US" sz="5400" b="1" i="0" u="none" strike="noStrike" kern="0" cap="none" spc="0" normalizeH="0" baseline="0" noProof="0" dirty="0">
                <a:ln>
                  <a:noFill/>
                </a:ln>
                <a:solidFill>
                  <a:srgbClr val="FF0000"/>
                </a:solidFill>
                <a:effectLst/>
                <a:uLnTx/>
                <a:uFillTx/>
                <a:latin typeface="Times New Roman"/>
                <a:ea typeface="+mn-ea"/>
                <a:cs typeface="+mn-cs"/>
              </a:rPr>
              <a:t>Welcome/Introduction </a:t>
            </a:r>
          </a:p>
          <a:p>
            <a:pPr marL="642938" marR="0" lvl="0" indent="-642938" algn="l" defTabSz="685800" rtl="0" eaLnBrk="0" fontAlgn="base" latinLnBrk="0" hangingPunct="0">
              <a:lnSpc>
                <a:spcPct val="100000"/>
              </a:lnSpc>
              <a:spcBef>
                <a:spcPct val="0"/>
              </a:spcBef>
              <a:spcAft>
                <a:spcPct val="0"/>
              </a:spcAft>
              <a:buClrTx/>
              <a:buSzTx/>
              <a:buFont typeface="Wingdings"/>
              <a:buChar char="Ø"/>
              <a:tabLst/>
              <a:defRPr/>
            </a:pPr>
            <a:r>
              <a:rPr kumimoji="0" lang="en-US" sz="5400" b="1" i="0" u="none" strike="noStrike" kern="0" cap="none" spc="0" normalizeH="0" baseline="0" noProof="0" dirty="0">
                <a:ln>
                  <a:noFill/>
                </a:ln>
                <a:solidFill>
                  <a:srgbClr val="FF0000"/>
                </a:solidFill>
                <a:effectLst/>
                <a:uLnTx/>
                <a:uFillTx/>
                <a:latin typeface="Times New Roman"/>
                <a:ea typeface="+mn-ea"/>
                <a:cs typeface="+mn-cs"/>
              </a:rPr>
              <a:t>Background </a:t>
            </a:r>
          </a:p>
          <a:p>
            <a:pPr marL="642938" marR="0" lvl="0" indent="-642938" algn="l" defTabSz="685800" rtl="0" eaLnBrk="0" fontAlgn="base" latinLnBrk="0" hangingPunct="0">
              <a:lnSpc>
                <a:spcPct val="100000"/>
              </a:lnSpc>
              <a:spcBef>
                <a:spcPct val="0"/>
              </a:spcBef>
              <a:spcAft>
                <a:spcPct val="0"/>
              </a:spcAft>
              <a:buClrTx/>
              <a:buSzTx/>
              <a:buFont typeface="Wingdings"/>
              <a:buChar char="Ø"/>
              <a:tabLst/>
              <a:defRPr/>
            </a:pPr>
            <a:r>
              <a:rPr lang="en-US" sz="5400" b="1" kern="0" dirty="0">
                <a:solidFill>
                  <a:srgbClr val="FF0000"/>
                </a:solidFill>
                <a:latin typeface="Times New Roman"/>
              </a:rPr>
              <a:t>Vision (Journey)</a:t>
            </a:r>
            <a:endParaRPr kumimoji="0" lang="en-US" sz="5400" b="1" i="0" u="none" strike="noStrike" kern="0" cap="none" spc="0" normalizeH="0" baseline="0" noProof="0" dirty="0">
              <a:ln>
                <a:noFill/>
              </a:ln>
              <a:solidFill>
                <a:srgbClr val="FF0000"/>
              </a:solidFill>
              <a:effectLst/>
              <a:uLnTx/>
              <a:uFillTx/>
              <a:latin typeface="Times New Roman"/>
              <a:ea typeface="+mn-ea"/>
              <a:cs typeface="+mn-cs"/>
            </a:endParaRPr>
          </a:p>
          <a:p>
            <a:pPr marR="0" lvl="0" algn="ctr" defTabSz="685800" rtl="0" eaLnBrk="0" fontAlgn="base" latinLnBrk="0" hangingPunct="0">
              <a:lnSpc>
                <a:spcPct val="100000"/>
              </a:lnSpc>
              <a:spcBef>
                <a:spcPct val="0"/>
              </a:spcBef>
              <a:spcAft>
                <a:spcPct val="0"/>
              </a:spcAft>
              <a:buClrTx/>
              <a:buSzTx/>
              <a:tabLst/>
              <a:defRPr/>
            </a:pPr>
            <a:endParaRPr kumimoji="0" lang="en-US" sz="5400" b="1" i="0" u="none" strike="noStrike" kern="0" cap="none" spc="0" normalizeH="0" baseline="0" noProof="0" dirty="0">
              <a:ln>
                <a:noFill/>
              </a:ln>
              <a:solidFill>
                <a:srgbClr val="FF0000"/>
              </a:solidFill>
              <a:effectLst/>
              <a:uLnTx/>
              <a:uFillTx/>
              <a:latin typeface="Times New Roman"/>
              <a:ea typeface="+mn-ea"/>
              <a:cs typeface="+mn-cs"/>
            </a:endParaRPr>
          </a:p>
        </p:txBody>
      </p:sp>
    </p:spTree>
    <p:extLst>
      <p:ext uri="{BB962C8B-B14F-4D97-AF65-F5344CB8AC3E}">
        <p14:creationId xmlns:p14="http://schemas.microsoft.com/office/powerpoint/2010/main" val="4225965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723900" y="381000"/>
            <a:ext cx="8153400" cy="1676400"/>
          </a:xfrm>
          <a:prstGeom prst="rect">
            <a:avLst/>
          </a:prstGeom>
        </p:spPr>
        <p:txBody>
          <a:bodyP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0" cap="none" spc="0" normalizeH="0" baseline="0" noProof="0" dirty="0">
                <a:ln>
                  <a:noFill/>
                </a:ln>
                <a:solidFill>
                  <a:srgbClr val="FF0000"/>
                </a:solidFill>
                <a:effectLst/>
                <a:uLnTx/>
                <a:uFillTx/>
                <a:latin typeface="Times New Roman"/>
                <a:ea typeface="+mn-ea"/>
                <a:cs typeface="+mn-cs"/>
              </a:rPr>
              <a:t>Vision</a:t>
            </a:r>
          </a:p>
        </p:txBody>
      </p:sp>
      <p:pic>
        <p:nvPicPr>
          <p:cNvPr id="1026" name="Picture 2" descr="Emoji Eye Smiley Heart Clip Art - Eyes Emoji, HD Png Download - kindpng">
            <a:extLst>
              <a:ext uri="{FF2B5EF4-FFF2-40B4-BE49-F238E27FC236}">
                <a16:creationId xmlns:a16="http://schemas.microsoft.com/office/drawing/2014/main" id="{DBD04416-5D47-2368-2BA7-32FF3AE4EE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667000"/>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859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09B84E2-F8B3-D0E3-0548-D4E746CF55B3}"/>
              </a:ext>
            </a:extLst>
          </p:cNvPr>
          <p:cNvSpPr txBox="1">
            <a:spLocks/>
          </p:cNvSpPr>
          <p:nvPr/>
        </p:nvSpPr>
        <p:spPr>
          <a:xfrm>
            <a:off x="838200" y="914400"/>
            <a:ext cx="8077200" cy="5638800"/>
          </a:xfrm>
          <a:prstGeom prst="rect">
            <a:avLst/>
          </a:prstGeom>
        </p:spPr>
        <p:txBody>
          <a:bodyP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0" b="1" i="1" u="none" strike="noStrike" kern="0" cap="none" spc="0" normalizeH="0" baseline="0" noProof="0" dirty="0">
                <a:ln>
                  <a:noFill/>
                </a:ln>
                <a:solidFill>
                  <a:srgbClr val="FF0000"/>
                </a:solidFill>
                <a:effectLst/>
                <a:uLnTx/>
                <a:uFillTx/>
                <a:latin typeface="Times New Roman"/>
                <a:ea typeface="+mn-ea"/>
                <a:cs typeface="+mn-cs"/>
              </a:rPr>
              <a:t>Exploring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0" b="1" i="1" u="none" strike="noStrike" kern="0" cap="none" spc="0" normalizeH="0" baseline="0" noProof="0" dirty="0">
                <a:ln>
                  <a:noFill/>
                </a:ln>
                <a:solidFill>
                  <a:srgbClr val="FF0000"/>
                </a:solidFill>
                <a:effectLst/>
                <a:uLnTx/>
                <a:uFillTx/>
                <a:latin typeface="Times New Roman"/>
                <a:ea typeface="+mn-ea"/>
                <a:cs typeface="+mn-cs"/>
              </a:rPr>
              <a:t>a Pre-Law Career Path</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400" b="1" i="1" u="none" strike="noStrike" kern="0" cap="none" spc="0" normalizeH="0" baseline="0" noProof="0" dirty="0">
              <a:ln>
                <a:noFill/>
              </a:ln>
              <a:solidFill>
                <a:srgbClr val="FF0000"/>
              </a:solidFill>
              <a:effectLst/>
              <a:uLnTx/>
              <a:uFillTx/>
              <a:latin typeface="Times New Roman"/>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400" b="1" i="1" u="none" strike="noStrike" kern="0" cap="none" spc="0" normalizeH="0" baseline="0" noProof="0" dirty="0">
              <a:ln>
                <a:noFill/>
              </a:ln>
              <a:solidFill>
                <a:srgbClr val="FF0000"/>
              </a:solidFill>
              <a:effectLst/>
              <a:uLnTx/>
              <a:uFillTx/>
              <a:latin typeface="Times New Roman"/>
              <a:ea typeface="+mn-ea"/>
              <a:cs typeface="+mn-cs"/>
            </a:endParaRPr>
          </a:p>
        </p:txBody>
      </p:sp>
    </p:spTree>
    <p:extLst>
      <p:ext uri="{BB962C8B-B14F-4D97-AF65-F5344CB8AC3E}">
        <p14:creationId xmlns:p14="http://schemas.microsoft.com/office/powerpoint/2010/main" val="1492440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83008" cy="6858000"/>
          </a:xfrm>
          <a:prstGeom prst="rect">
            <a:avLst/>
          </a:prstGeom>
        </p:spPr>
      </p:pic>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artisticCement/>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rot="16903640">
            <a:off x="1581554" y="1131150"/>
            <a:ext cx="6117675" cy="5252463"/>
          </a:xfrm>
          <a:prstGeom prst="rect">
            <a:avLst/>
          </a:prstGeom>
        </p:spPr>
      </p:pic>
      <p:pic>
        <p:nvPicPr>
          <p:cNvPr id="5" name="Picture 4"/>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9846" b="100000" l="0" r="89846">
                        <a14:foregroundMark x1="18123" y1="98069" x2="30077" y2="98842"/>
                        <a14:backgroundMark x1="37532" y1="79344" x2="37661" y2="90541"/>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t="47392"/>
          <a:stretch/>
        </p:blipFill>
        <p:spPr>
          <a:xfrm>
            <a:off x="2198471" y="4620052"/>
            <a:ext cx="6412129" cy="2244875"/>
          </a:xfrm>
          <a:prstGeom prst="rect">
            <a:avLst/>
          </a:prstGeom>
        </p:spPr>
      </p:pic>
      <p:sp>
        <p:nvSpPr>
          <p:cNvPr id="8" name="Rectangle 7"/>
          <p:cNvSpPr/>
          <p:nvPr/>
        </p:nvSpPr>
        <p:spPr>
          <a:xfrm>
            <a:off x="1" y="6068"/>
            <a:ext cx="3733799"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a:ln w="19050">
                  <a:noFill/>
                </a:ln>
                <a:solidFill>
                  <a:srgbClr val="FFFF00"/>
                </a:solidFill>
                <a:effectLst/>
                <a:uLnTx/>
                <a:uFillTx/>
                <a:latin typeface="Impact" pitchFamily="34" charset="0"/>
                <a:ea typeface="+mn-ea"/>
                <a:cs typeface="+mn-cs"/>
              </a:rPr>
              <a:t>“First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a:ln w="19050">
                  <a:noFill/>
                </a:ln>
                <a:solidFill>
                  <a:srgbClr val="FFFF00"/>
                </a:solidFill>
                <a:effectLst/>
                <a:uLnTx/>
                <a:uFillTx/>
                <a:latin typeface="Impact" pitchFamily="34" charset="0"/>
                <a:ea typeface="+mn-ea"/>
                <a:cs typeface="+mn-cs"/>
              </a:rPr>
              <a:t>Steps”…</a:t>
            </a:r>
          </a:p>
        </p:txBody>
      </p:sp>
    </p:spTree>
    <p:extLst>
      <p:ext uri="{BB962C8B-B14F-4D97-AF65-F5344CB8AC3E}">
        <p14:creationId xmlns:p14="http://schemas.microsoft.com/office/powerpoint/2010/main" val="3191141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09B84E2-F8B3-D0E3-0548-D4E746CF55B3}"/>
              </a:ext>
            </a:extLst>
          </p:cNvPr>
          <p:cNvSpPr txBox="1">
            <a:spLocks/>
          </p:cNvSpPr>
          <p:nvPr/>
        </p:nvSpPr>
        <p:spPr>
          <a:xfrm>
            <a:off x="609600" y="171450"/>
            <a:ext cx="8305800" cy="6515100"/>
          </a:xfrm>
          <a:prstGeom prst="rect">
            <a:avLst/>
          </a:prstGeom>
        </p:spPr>
        <p:txBody>
          <a:bodyP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7800" b="1" i="1" u="none" strike="noStrike" kern="0" cap="none" spc="0" normalizeH="0" baseline="0" noProof="0" dirty="0">
                <a:ln>
                  <a:noFill/>
                </a:ln>
                <a:solidFill>
                  <a:srgbClr val="FF0000"/>
                </a:solidFill>
                <a:effectLst/>
                <a:uLnTx/>
                <a:uFillTx/>
                <a:latin typeface="Times New Roman"/>
                <a:ea typeface="+mn-ea"/>
                <a:cs typeface="+mn-cs"/>
              </a:rPr>
              <a:t>“So You Think It’s Your Chance?”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400" b="1" i="1" u="none" strike="noStrike" kern="0" cap="none" spc="0" normalizeH="0" baseline="0" noProof="0" dirty="0">
              <a:ln>
                <a:noFill/>
              </a:ln>
              <a:solidFill>
                <a:srgbClr val="FF0000"/>
              </a:solidFill>
              <a:effectLst/>
              <a:uLnTx/>
              <a:uFillTx/>
              <a:latin typeface="Times New Roman"/>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400" b="1" i="1" u="none" strike="noStrike" kern="0" cap="none" spc="0" normalizeH="0" baseline="0" noProof="0" dirty="0">
              <a:ln>
                <a:noFill/>
              </a:ln>
              <a:solidFill>
                <a:srgbClr val="FF0000"/>
              </a:solidFill>
              <a:effectLst/>
              <a:uLnTx/>
              <a:uFillTx/>
              <a:latin typeface="Times New Roman"/>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1" u="none" strike="noStrike" kern="0" cap="none" spc="0" normalizeH="0" baseline="0" noProof="0" dirty="0">
                <a:ln>
                  <a:noFill/>
                </a:ln>
                <a:solidFill>
                  <a:srgbClr val="FF0000"/>
                </a:solidFill>
                <a:effectLst/>
                <a:uLnTx/>
                <a:uFillTx/>
                <a:latin typeface="Times New Roman"/>
                <a:ea typeface="+mn-ea"/>
                <a:cs typeface="+mn-cs"/>
              </a:rPr>
              <a:t>Exploring a Pre-Law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1" u="none" strike="noStrike" kern="0" cap="none" spc="0" normalizeH="0" baseline="0" noProof="0" dirty="0">
                <a:ln>
                  <a:noFill/>
                </a:ln>
                <a:solidFill>
                  <a:srgbClr val="FF0000"/>
                </a:solidFill>
                <a:effectLst/>
                <a:uLnTx/>
                <a:uFillTx/>
                <a:latin typeface="Times New Roman"/>
                <a:ea typeface="+mn-ea"/>
                <a:cs typeface="+mn-cs"/>
              </a:rPr>
              <a:t>Career Path</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1" u="none" strike="noStrike" kern="0" cap="none" spc="0" normalizeH="0" baseline="0" noProof="0" dirty="0">
              <a:ln>
                <a:noFill/>
              </a:ln>
              <a:solidFill>
                <a:srgbClr val="FF0000"/>
              </a:solidFill>
              <a:effectLst/>
              <a:uLnTx/>
              <a:uFillTx/>
              <a:latin typeface="Times New Roman"/>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0" cap="none" spc="0" normalizeH="0" baseline="0" noProof="0" dirty="0">
                <a:ln>
                  <a:noFill/>
                </a:ln>
                <a:solidFill>
                  <a:srgbClr val="FF0000"/>
                </a:solidFill>
                <a:effectLst/>
                <a:uLnTx/>
                <a:uFillTx/>
                <a:latin typeface="Times New Roman"/>
                <a:ea typeface="+mn-ea"/>
                <a:cs typeface="+mn-cs"/>
              </a:rPr>
              <a:t>Linwood Webster</a:t>
            </a:r>
          </a:p>
        </p:txBody>
      </p:sp>
      <p:pic>
        <p:nvPicPr>
          <p:cNvPr id="3" name="Picture 2" descr="Amazon.com: 3 Inch Mr. Wuf North Carolina NC University Wolfpack NCSU Wolf  Pack Logo Removable Wall Decal Sticker Art NCAA Home Room Decor 2 by 3  Inches : Sports &amp; Outdoors">
            <a:extLst>
              <a:ext uri="{FF2B5EF4-FFF2-40B4-BE49-F238E27FC236}">
                <a16:creationId xmlns:a16="http://schemas.microsoft.com/office/drawing/2014/main" id="{4D5EB097-A708-4DB2-8BC3-CE962EF037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5189257"/>
            <a:ext cx="1295400" cy="14729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mazon.com: 3 Inch Mr. Wuf North Carolina NC University Wolfpack NCSU Wolf  Pack Logo Removable Wall Decal Sticker Art NCAA Home Room Decor 2 by 3  Inches : Sports &amp; Outdoors">
            <a:extLst>
              <a:ext uri="{FF2B5EF4-FFF2-40B4-BE49-F238E27FC236}">
                <a16:creationId xmlns:a16="http://schemas.microsoft.com/office/drawing/2014/main" id="{A8D982C7-AB8D-45AC-A108-E1F7D8814F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5566" y="5189257"/>
            <a:ext cx="1295400" cy="14729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aw Book Stock Illustrations – 16,200 Law Book Stock Illustrations, Vectors  &amp; Clipart - Dreamstime">
            <a:extLst>
              <a:ext uri="{FF2B5EF4-FFF2-40B4-BE49-F238E27FC236}">
                <a16:creationId xmlns:a16="http://schemas.microsoft.com/office/drawing/2014/main" id="{67E5DD7B-9589-7092-C97A-392F3B03A6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7476" y="2717670"/>
            <a:ext cx="1685924" cy="14984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ASS 👩‍🎓APPLY TO UNIVERSITY OF RWANDA :minimal requirement in school of  JOUNALISM AND COMMUNICATION - YouTube">
            <a:extLst>
              <a:ext uri="{FF2B5EF4-FFF2-40B4-BE49-F238E27FC236}">
                <a16:creationId xmlns:a16="http://schemas.microsoft.com/office/drawing/2014/main" id="{BBD77FFC-91B5-D52B-D75C-FE7E15361C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717669"/>
            <a:ext cx="2482884" cy="1472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088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76200"/>
            <a:ext cx="8610600" cy="1455821"/>
          </a:xfrm>
          <a:prstGeom prst="rect">
            <a:avLst/>
          </a:prstGeom>
        </p:spPr>
        <p:txBody>
          <a:bodyPr>
            <a:no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2000" b="1" i="0" u="none" strike="noStrike" kern="0" cap="none" spc="0" normalizeH="0" baseline="0" noProof="0" dirty="0">
                <a:ln>
                  <a:noFill/>
                </a:ln>
                <a:solidFill>
                  <a:srgbClr val="FF0000"/>
                </a:solidFill>
                <a:effectLst/>
                <a:uLnTx/>
                <a:uFillTx/>
                <a:latin typeface="Times New Roman"/>
                <a:ea typeface="+mn-ea"/>
                <a:cs typeface="+mn-cs"/>
              </a:rPr>
              <a:t>Top 10 Law</a:t>
            </a:r>
          </a:p>
        </p:txBody>
      </p:sp>
      <p:sp>
        <p:nvSpPr>
          <p:cNvPr id="4" name="Title 1"/>
          <p:cNvSpPr txBox="1">
            <a:spLocks/>
          </p:cNvSpPr>
          <p:nvPr/>
        </p:nvSpPr>
        <p:spPr>
          <a:xfrm>
            <a:off x="609600" y="1838227"/>
            <a:ext cx="8077200" cy="5029200"/>
          </a:xfrm>
          <a:prstGeom prst="rect">
            <a:avLst/>
          </a:prstGeom>
        </p:spPr>
        <p:txBody>
          <a:bodyPr>
            <a:noAutofit/>
          </a:bodyPr>
          <a:lstStyle/>
          <a:p>
            <a:pPr marL="971550" marR="0" lvl="1" indent="-514350" algn="l" defTabSz="685800" rtl="0" eaLnBrk="0" fontAlgn="base" latinLnBrk="0" hangingPunct="0">
              <a:lnSpc>
                <a:spcPct val="100000"/>
              </a:lnSpc>
              <a:spcBef>
                <a:spcPct val="0"/>
              </a:spcBef>
              <a:spcAft>
                <a:spcPct val="0"/>
              </a:spcAft>
              <a:buClrTx/>
              <a:buSzTx/>
              <a:buFont typeface="+mj-lt"/>
              <a:buAutoNum type="arabicPeriod"/>
              <a:tabLst/>
              <a:defRPr/>
            </a:pPr>
            <a:r>
              <a:rPr kumimoji="0" lang="en-US" sz="2400" b="1" i="0" u="none" strike="noStrike" kern="0" cap="none" spc="0" normalizeH="0" baseline="0" noProof="0" dirty="0">
                <a:ln>
                  <a:noFill/>
                </a:ln>
                <a:solidFill>
                  <a:srgbClr val="FF0000"/>
                </a:solidFill>
                <a:effectLst/>
                <a:uLnTx/>
                <a:uFillTx/>
                <a:latin typeface="Arial Black" panose="020B0A04020102020204" pitchFamily="34" charset="0"/>
                <a:ea typeface="+mn-ea"/>
                <a:cs typeface="+mn-cs"/>
              </a:rPr>
              <a:t>Yale </a:t>
            </a:r>
          </a:p>
          <a:p>
            <a:pPr marL="971550" marR="0" lvl="1" indent="-514350" algn="l" defTabSz="685800" rtl="0" eaLnBrk="0" fontAlgn="base" latinLnBrk="0" hangingPunct="0">
              <a:lnSpc>
                <a:spcPct val="100000"/>
              </a:lnSpc>
              <a:spcBef>
                <a:spcPct val="0"/>
              </a:spcBef>
              <a:spcAft>
                <a:spcPct val="0"/>
              </a:spcAft>
              <a:buClrTx/>
              <a:buSzTx/>
              <a:buFont typeface="+mj-lt"/>
              <a:buAutoNum type="arabicPeriod"/>
              <a:tabLst/>
              <a:defRPr/>
            </a:pPr>
            <a:r>
              <a:rPr lang="en-US" sz="2400" b="1" kern="0" dirty="0">
                <a:solidFill>
                  <a:srgbClr val="FF0000"/>
                </a:solidFill>
                <a:latin typeface="Arial Black" panose="020B0A04020102020204" pitchFamily="34" charset="0"/>
              </a:rPr>
              <a:t>Stanford</a:t>
            </a:r>
          </a:p>
          <a:p>
            <a:pPr marL="971550" marR="0" lvl="1" indent="-514350" algn="l" defTabSz="685800" rtl="0" eaLnBrk="0" fontAlgn="base" latinLnBrk="0" hangingPunct="0">
              <a:lnSpc>
                <a:spcPct val="100000"/>
              </a:lnSpc>
              <a:spcBef>
                <a:spcPct val="0"/>
              </a:spcBef>
              <a:spcAft>
                <a:spcPct val="0"/>
              </a:spcAft>
              <a:buClrTx/>
              <a:buSzTx/>
              <a:buFont typeface="+mj-lt"/>
              <a:buAutoNum type="arabicPeriod"/>
              <a:tabLst/>
              <a:defRPr/>
            </a:pPr>
            <a:r>
              <a:rPr kumimoji="0" lang="en-US" sz="2400" b="1" i="0" u="none" strike="noStrike" kern="0" cap="none" spc="0" normalizeH="0" baseline="0" noProof="0" dirty="0">
                <a:ln>
                  <a:noFill/>
                </a:ln>
                <a:solidFill>
                  <a:srgbClr val="FF0000"/>
                </a:solidFill>
                <a:effectLst/>
                <a:uLnTx/>
                <a:uFillTx/>
                <a:latin typeface="Arial Black" panose="020B0A04020102020204" pitchFamily="34" charset="0"/>
                <a:ea typeface="+mn-ea"/>
                <a:cs typeface="+mn-cs"/>
              </a:rPr>
              <a:t>University of Chicago</a:t>
            </a:r>
          </a:p>
          <a:p>
            <a:pPr marL="971550" marR="0" lvl="1" indent="-514350" algn="l" defTabSz="685800" rtl="0" eaLnBrk="0" fontAlgn="base" latinLnBrk="0" hangingPunct="0">
              <a:lnSpc>
                <a:spcPct val="100000"/>
              </a:lnSpc>
              <a:spcBef>
                <a:spcPct val="0"/>
              </a:spcBef>
              <a:spcAft>
                <a:spcPct val="0"/>
              </a:spcAft>
              <a:buClrTx/>
              <a:buSzTx/>
              <a:buFont typeface="+mj-lt"/>
              <a:buAutoNum type="arabicPeriod"/>
              <a:tabLst/>
              <a:defRPr/>
            </a:pPr>
            <a:r>
              <a:rPr lang="en-US" sz="2400" b="1" kern="0" dirty="0">
                <a:solidFill>
                  <a:srgbClr val="FF0000"/>
                </a:solidFill>
                <a:latin typeface="Arial Black" panose="020B0A04020102020204" pitchFamily="34" charset="0"/>
              </a:rPr>
              <a:t>Columbia University</a:t>
            </a:r>
          </a:p>
          <a:p>
            <a:pPr marL="971550" marR="0" lvl="1" indent="-514350" algn="l" defTabSz="685800" rtl="0" eaLnBrk="0" fontAlgn="base" latinLnBrk="0" hangingPunct="0">
              <a:lnSpc>
                <a:spcPct val="100000"/>
              </a:lnSpc>
              <a:spcBef>
                <a:spcPct val="0"/>
              </a:spcBef>
              <a:spcAft>
                <a:spcPct val="0"/>
              </a:spcAft>
              <a:buClrTx/>
              <a:buSzTx/>
              <a:buFont typeface="+mj-lt"/>
              <a:buAutoNum type="arabicPeriod"/>
              <a:tabLst/>
              <a:defRPr/>
            </a:pPr>
            <a:r>
              <a:rPr kumimoji="0" lang="en-US" sz="2400" b="1" i="0" u="none" strike="noStrike" kern="0" cap="none" spc="0" normalizeH="0" baseline="0" noProof="0" dirty="0">
                <a:ln>
                  <a:noFill/>
                </a:ln>
                <a:solidFill>
                  <a:srgbClr val="FF0000"/>
                </a:solidFill>
                <a:effectLst/>
                <a:uLnTx/>
                <a:uFillTx/>
                <a:latin typeface="Arial Black" panose="020B0A04020102020204" pitchFamily="34" charset="0"/>
                <a:ea typeface="+mn-ea"/>
                <a:cs typeface="+mn-cs"/>
              </a:rPr>
              <a:t>Harvard University</a:t>
            </a:r>
          </a:p>
          <a:p>
            <a:pPr marL="971550" marR="0" lvl="1" indent="-514350" algn="l" defTabSz="685800" rtl="0" eaLnBrk="0" fontAlgn="base" latinLnBrk="0" hangingPunct="0">
              <a:lnSpc>
                <a:spcPct val="100000"/>
              </a:lnSpc>
              <a:spcBef>
                <a:spcPct val="0"/>
              </a:spcBef>
              <a:spcAft>
                <a:spcPct val="0"/>
              </a:spcAft>
              <a:buClrTx/>
              <a:buSzTx/>
              <a:buFont typeface="+mj-lt"/>
              <a:buAutoNum type="arabicPeriod"/>
              <a:tabLst/>
              <a:defRPr/>
            </a:pPr>
            <a:r>
              <a:rPr kumimoji="0" lang="en-US" sz="2400" b="1" i="0" u="none" strike="noStrike" kern="0" cap="none" spc="0" normalizeH="0" baseline="0" noProof="0" dirty="0">
                <a:ln>
                  <a:noFill/>
                </a:ln>
                <a:solidFill>
                  <a:srgbClr val="FF0000"/>
                </a:solidFill>
                <a:effectLst/>
                <a:uLnTx/>
                <a:uFillTx/>
                <a:latin typeface="Arial Black" panose="020B0A04020102020204" pitchFamily="34" charset="0"/>
                <a:ea typeface="+mn-ea"/>
                <a:cs typeface="+mn-cs"/>
              </a:rPr>
              <a:t>University of Penn</a:t>
            </a:r>
          </a:p>
          <a:p>
            <a:pPr marL="971550" marR="0" lvl="1" indent="-514350" algn="l" defTabSz="685800" rtl="0" eaLnBrk="0" fontAlgn="base" latinLnBrk="0" hangingPunct="0">
              <a:lnSpc>
                <a:spcPct val="100000"/>
              </a:lnSpc>
              <a:spcBef>
                <a:spcPct val="0"/>
              </a:spcBef>
              <a:spcAft>
                <a:spcPct val="0"/>
              </a:spcAft>
              <a:buClrTx/>
              <a:buSzTx/>
              <a:buFont typeface="+mj-lt"/>
              <a:buAutoNum type="arabicPeriod"/>
              <a:tabLst/>
              <a:defRPr/>
            </a:pPr>
            <a:r>
              <a:rPr kumimoji="0" lang="en-US" sz="2400" b="1" i="0" u="none" strike="noStrike" kern="0" cap="none" spc="0" normalizeH="0" baseline="0" noProof="0" dirty="0">
                <a:ln>
                  <a:noFill/>
                </a:ln>
                <a:solidFill>
                  <a:srgbClr val="FF0000"/>
                </a:solidFill>
                <a:effectLst/>
                <a:uLnTx/>
                <a:uFillTx/>
                <a:latin typeface="Arial Black" panose="020B0A04020102020204" pitchFamily="34" charset="0"/>
                <a:ea typeface="+mn-ea"/>
                <a:cs typeface="+mn-cs"/>
              </a:rPr>
              <a:t>New York University (NYU)</a:t>
            </a:r>
          </a:p>
          <a:p>
            <a:pPr marL="971550" marR="0" lvl="1" indent="-514350" algn="l" defTabSz="685800" rtl="0" eaLnBrk="0" fontAlgn="base" latinLnBrk="0" hangingPunct="0">
              <a:lnSpc>
                <a:spcPct val="100000"/>
              </a:lnSpc>
              <a:spcBef>
                <a:spcPct val="0"/>
              </a:spcBef>
              <a:spcAft>
                <a:spcPct val="0"/>
              </a:spcAft>
              <a:buClrTx/>
              <a:buSzTx/>
              <a:buFont typeface="+mj-lt"/>
              <a:buAutoNum type="arabicPeriod"/>
              <a:tabLst/>
              <a:defRPr/>
            </a:pPr>
            <a:r>
              <a:rPr kumimoji="0" lang="en-US" sz="2400" b="1" i="0" u="none" strike="noStrike" kern="0" cap="none" spc="0" normalizeH="0" baseline="0" noProof="0" dirty="0">
                <a:ln>
                  <a:noFill/>
                </a:ln>
                <a:solidFill>
                  <a:srgbClr val="FF0000"/>
                </a:solidFill>
                <a:effectLst/>
                <a:uLnTx/>
                <a:uFillTx/>
                <a:latin typeface="Arial Black" panose="020B0A04020102020204" pitchFamily="34" charset="0"/>
                <a:ea typeface="+mn-ea"/>
                <a:cs typeface="+mn-cs"/>
              </a:rPr>
              <a:t>University of </a:t>
            </a:r>
            <a:r>
              <a:rPr lang="en-US" sz="2400" b="1" kern="0" dirty="0">
                <a:solidFill>
                  <a:srgbClr val="FF0000"/>
                </a:solidFill>
                <a:latin typeface="Arial Black" panose="020B0A04020102020204" pitchFamily="34" charset="0"/>
              </a:rPr>
              <a:t>Virginia</a:t>
            </a:r>
            <a:endParaRPr kumimoji="0" lang="en-US" sz="2400" b="1" i="0" u="none" strike="noStrike" kern="0" cap="none" spc="0" normalizeH="0" baseline="0" noProof="0" dirty="0">
              <a:ln>
                <a:noFill/>
              </a:ln>
              <a:solidFill>
                <a:srgbClr val="FF0000"/>
              </a:solidFill>
              <a:effectLst/>
              <a:uLnTx/>
              <a:uFillTx/>
              <a:latin typeface="Arial Black" panose="020B0A04020102020204" pitchFamily="34" charset="0"/>
              <a:ea typeface="+mn-ea"/>
              <a:cs typeface="+mn-cs"/>
            </a:endParaRPr>
          </a:p>
          <a:p>
            <a:pPr marL="971550" marR="0" lvl="1" indent="-514350" algn="l" defTabSz="685800" rtl="0" eaLnBrk="0" fontAlgn="base" latinLnBrk="0" hangingPunct="0">
              <a:lnSpc>
                <a:spcPct val="100000"/>
              </a:lnSpc>
              <a:spcBef>
                <a:spcPct val="0"/>
              </a:spcBef>
              <a:spcAft>
                <a:spcPct val="0"/>
              </a:spcAft>
              <a:buClrTx/>
              <a:buSzTx/>
              <a:buFont typeface="+mj-lt"/>
              <a:buAutoNum type="arabicPeriod"/>
              <a:tabLst/>
              <a:defRPr/>
            </a:pPr>
            <a:r>
              <a:rPr lang="en-US" sz="2400" b="1" kern="0" dirty="0">
                <a:solidFill>
                  <a:srgbClr val="FF0000"/>
                </a:solidFill>
                <a:latin typeface="Arial Black" panose="020B0A04020102020204" pitchFamily="34" charset="0"/>
              </a:rPr>
              <a:t>UC Berkley</a:t>
            </a:r>
            <a:endParaRPr kumimoji="0" lang="en-US" sz="2400" b="1" i="0" u="none" strike="noStrike" kern="0" cap="none" spc="0" normalizeH="0" baseline="0" noProof="0" dirty="0">
              <a:ln>
                <a:noFill/>
              </a:ln>
              <a:solidFill>
                <a:srgbClr val="FF0000"/>
              </a:solidFill>
              <a:effectLst/>
              <a:uLnTx/>
              <a:uFillTx/>
              <a:latin typeface="Arial Black" panose="020B0A04020102020204" pitchFamily="34" charset="0"/>
              <a:ea typeface="+mn-ea"/>
              <a:cs typeface="+mn-cs"/>
            </a:endParaRPr>
          </a:p>
          <a:p>
            <a:pPr marL="971550" marR="0" lvl="1" indent="-514350" algn="l" defTabSz="685800" rtl="0" eaLnBrk="0" fontAlgn="base" latinLnBrk="0" hangingPunct="0">
              <a:lnSpc>
                <a:spcPct val="100000"/>
              </a:lnSpc>
              <a:spcBef>
                <a:spcPct val="0"/>
              </a:spcBef>
              <a:spcAft>
                <a:spcPct val="0"/>
              </a:spcAft>
              <a:buClrTx/>
              <a:buSzTx/>
              <a:buFont typeface="+mj-lt"/>
              <a:buAutoNum type="arabicPeriod"/>
              <a:tabLst/>
              <a:defRPr/>
            </a:pPr>
            <a:r>
              <a:rPr lang="en-US" sz="2400" b="1" kern="0" dirty="0">
                <a:solidFill>
                  <a:srgbClr val="FF0000"/>
                </a:solidFill>
                <a:latin typeface="Arial Black" panose="020B0A04020102020204" pitchFamily="34" charset="0"/>
              </a:rPr>
              <a:t> University of Michigan</a:t>
            </a:r>
            <a:endParaRPr kumimoji="0" lang="en-US" sz="2400" b="1" i="0" u="none" strike="noStrike" kern="0" cap="none" spc="0" normalizeH="0" baseline="0" noProof="0" dirty="0">
              <a:ln>
                <a:noFill/>
              </a:ln>
              <a:solidFill>
                <a:srgbClr val="FF0000"/>
              </a:solidFill>
              <a:effectLst/>
              <a:uLnTx/>
              <a:uFillTx/>
              <a:latin typeface="Arial Black" panose="020B0A04020102020204" pitchFamily="34" charset="0"/>
              <a:ea typeface="+mn-ea"/>
              <a:cs typeface="+mn-cs"/>
            </a:endParaRPr>
          </a:p>
          <a:p>
            <a:pPr marL="971550" marR="0" lvl="1" indent="-514350" algn="l" defTabSz="685800" rtl="0" eaLnBrk="0" fontAlgn="base" latinLnBrk="0" hangingPunct="0">
              <a:lnSpc>
                <a:spcPct val="100000"/>
              </a:lnSpc>
              <a:spcBef>
                <a:spcPct val="0"/>
              </a:spcBef>
              <a:spcAft>
                <a:spcPct val="0"/>
              </a:spcAft>
              <a:buClrTx/>
              <a:buSzTx/>
              <a:buFont typeface="+mj-lt"/>
              <a:buAutoNum type="arabicPeriod"/>
              <a:tabLst/>
              <a:defRPr/>
            </a:pPr>
            <a:endParaRPr kumimoji="0" lang="en-US" sz="2400" b="1" i="0" u="none" strike="noStrike" kern="0" cap="none" spc="0" normalizeH="0" baseline="0" noProof="0" dirty="0">
              <a:ln>
                <a:noFill/>
              </a:ln>
              <a:solidFill>
                <a:srgbClr val="FF0000"/>
              </a:solidFill>
              <a:effectLst/>
              <a:uLnTx/>
              <a:uFillTx/>
              <a:latin typeface="Arial Black" panose="020B0A04020102020204" pitchFamily="34" charset="0"/>
              <a:ea typeface="+mn-ea"/>
              <a:cs typeface="+mn-cs"/>
            </a:endParaRPr>
          </a:p>
          <a:p>
            <a:pPr marR="0" lvl="1" algn="l" defTabSz="685800" rtl="0" eaLnBrk="0" fontAlgn="base" latinLnBrk="0" hangingPunct="0">
              <a:lnSpc>
                <a:spcPct val="100000"/>
              </a:lnSpc>
              <a:spcBef>
                <a:spcPct val="0"/>
              </a:spcBef>
              <a:spcAft>
                <a:spcPct val="0"/>
              </a:spcAft>
              <a:buClrTx/>
              <a:buSzTx/>
              <a:tabLst/>
              <a:defRPr/>
            </a:pPr>
            <a:r>
              <a:rPr kumimoji="0" lang="en-US" sz="2400" b="1" i="0" u="none" strike="noStrike" kern="0" cap="none" spc="0" normalizeH="0" baseline="0" noProof="0" dirty="0">
                <a:ln>
                  <a:noFill/>
                </a:ln>
                <a:solidFill>
                  <a:srgbClr val="002060"/>
                </a:solidFill>
                <a:effectLst/>
                <a:uLnTx/>
                <a:uFillTx/>
                <a:latin typeface="Times New Roman"/>
                <a:ea typeface="+mn-ea"/>
                <a:cs typeface="+mn-cs"/>
              </a:rPr>
              <a:t>	</a:t>
            </a:r>
            <a:r>
              <a:rPr kumimoji="0" lang="en-US" sz="2400" b="1" i="0" u="none" strike="noStrike" kern="0" cap="none" spc="0" normalizeH="0" baseline="0" noProof="0" dirty="0">
                <a:ln>
                  <a:noFill/>
                </a:ln>
                <a:solidFill>
                  <a:srgbClr val="002060"/>
                </a:solidFill>
                <a:effectLst/>
                <a:uLnTx/>
                <a:uFillTx/>
                <a:latin typeface="Arial Black" panose="020B0A04020102020204" pitchFamily="34" charset="0"/>
              </a:rPr>
              <a:t>#11Duke </a:t>
            </a:r>
            <a:r>
              <a:rPr kumimoji="0" lang="en-US" sz="2400" b="1" i="0" u="none" strike="noStrike" kern="0" cap="none" spc="0" normalizeH="0" baseline="0" noProof="0" dirty="0">
                <a:ln>
                  <a:noFill/>
                </a:ln>
                <a:solidFill>
                  <a:srgbClr val="002060"/>
                </a:solidFill>
                <a:effectLst/>
                <a:uLnTx/>
                <a:uFillTx/>
                <a:latin typeface="Arial Black" panose="020B0A04020102020204" pitchFamily="34" charset="0"/>
                <a:ea typeface="+mn-ea"/>
                <a:cs typeface="+mn-cs"/>
              </a:rPr>
              <a:t>University</a:t>
            </a:r>
          </a:p>
          <a:p>
            <a:pPr marL="457200" marR="0" lvl="1" indent="0" algn="l" defTabSz="6858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FF0000"/>
                </a:solidFill>
                <a:effectLst/>
                <a:uLnTx/>
                <a:uFillTx/>
                <a:latin typeface="Arial Black" panose="020B0A04020102020204" pitchFamily="34" charset="0"/>
                <a:ea typeface="+mn-ea"/>
                <a:cs typeface="+mn-cs"/>
              </a:rPr>
              <a:t>	</a:t>
            </a:r>
            <a:r>
              <a:rPr kumimoji="0" lang="en-US" sz="2400" b="1" i="0" u="none" strike="noStrike" kern="0" cap="none" spc="0" normalizeH="0" baseline="0" noProof="0" dirty="0">
                <a:ln>
                  <a:noFill/>
                </a:ln>
                <a:solidFill>
                  <a:srgbClr val="3086A5">
                    <a:lumMod val="60000"/>
                    <a:lumOff val="40000"/>
                  </a:srgbClr>
                </a:solidFill>
                <a:effectLst/>
                <a:uLnTx/>
                <a:uFillTx/>
                <a:latin typeface="Arial Black" panose="020B0A04020102020204" pitchFamily="34" charset="0"/>
                <a:ea typeface="+mn-ea"/>
                <a:cs typeface="+mn-cs"/>
              </a:rPr>
              <a:t>#25 UNC Chapel Hill</a:t>
            </a:r>
          </a:p>
          <a:p>
            <a:pPr marL="642938" marR="0" lvl="0" indent="-642938" algn="ctr" defTabSz="685800" rtl="0" eaLnBrk="0" fontAlgn="base" latinLnBrk="0" hangingPunct="0">
              <a:lnSpc>
                <a:spcPct val="100000"/>
              </a:lnSpc>
              <a:spcBef>
                <a:spcPct val="0"/>
              </a:spcBef>
              <a:spcAft>
                <a:spcPct val="0"/>
              </a:spcAft>
              <a:buClrTx/>
              <a:buSzTx/>
              <a:buFont typeface="Wingdings"/>
              <a:buChar char="Ø"/>
              <a:tabLst/>
              <a:defRPr/>
            </a:pPr>
            <a:endParaRPr kumimoji="0" lang="en-US" sz="5400" b="1" i="0" u="none" strike="noStrike" kern="0" cap="none" spc="0" normalizeH="0" baseline="0" noProof="0" dirty="0">
              <a:ln>
                <a:noFill/>
              </a:ln>
              <a:solidFill>
                <a:srgbClr val="FF0000"/>
              </a:solidFill>
              <a:effectLst/>
              <a:uLnTx/>
              <a:uFillTx/>
              <a:latin typeface="Times New Roman"/>
              <a:ea typeface="+mn-ea"/>
              <a:cs typeface="+mn-cs"/>
            </a:endParaRPr>
          </a:p>
        </p:txBody>
      </p:sp>
    </p:spTree>
    <p:extLst>
      <p:ext uri="{BB962C8B-B14F-4D97-AF65-F5344CB8AC3E}">
        <p14:creationId xmlns:p14="http://schemas.microsoft.com/office/powerpoint/2010/main" val="395233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09B84E2-F8B3-D0E3-0548-D4E746CF55B3}"/>
              </a:ext>
            </a:extLst>
          </p:cNvPr>
          <p:cNvSpPr txBox="1">
            <a:spLocks/>
          </p:cNvSpPr>
          <p:nvPr/>
        </p:nvSpPr>
        <p:spPr>
          <a:xfrm>
            <a:off x="838200" y="228600"/>
            <a:ext cx="8077200" cy="6400800"/>
          </a:xfrm>
          <a:prstGeom prst="rect">
            <a:avLst/>
          </a:prstGeom>
        </p:spPr>
        <p:txBody>
          <a:bodyP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600" b="1" i="1" u="none" strike="noStrike" kern="0" cap="none" spc="0" normalizeH="0" baseline="0" noProof="0" dirty="0">
                <a:ln>
                  <a:noFill/>
                </a:ln>
                <a:solidFill>
                  <a:srgbClr val="FF0000"/>
                </a:solidFill>
                <a:effectLst/>
                <a:uLnTx/>
                <a:uFillTx/>
                <a:latin typeface="Times New Roman"/>
                <a:ea typeface="+mn-ea"/>
                <a:cs typeface="+mn-cs"/>
              </a:rPr>
              <a:t>“So You Think It’s Your Chance?”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400" b="1" i="1" u="none" strike="noStrike" kern="0" cap="none" spc="0" normalizeH="0" baseline="0" noProof="0" dirty="0">
              <a:ln>
                <a:noFill/>
              </a:ln>
              <a:solidFill>
                <a:srgbClr val="FF0000"/>
              </a:solidFill>
              <a:effectLst/>
              <a:uLnTx/>
              <a:uFillTx/>
              <a:latin typeface="Times New Roman"/>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400" b="1" i="1" u="none" strike="noStrike" kern="0" cap="none" spc="0" normalizeH="0" baseline="0" noProof="0" dirty="0">
              <a:ln>
                <a:noFill/>
              </a:ln>
              <a:solidFill>
                <a:srgbClr val="FF0000"/>
              </a:solidFill>
              <a:effectLst/>
              <a:uLnTx/>
              <a:uFillTx/>
              <a:latin typeface="Times New Roman"/>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400" b="1" i="1" u="none" strike="noStrike" kern="0" cap="none" spc="0" normalizeH="0" baseline="0" noProof="0" dirty="0">
              <a:ln>
                <a:noFill/>
              </a:ln>
              <a:solidFill>
                <a:srgbClr val="FF0000"/>
              </a:solidFill>
              <a:effectLst/>
              <a:uLnTx/>
              <a:uFillTx/>
              <a:latin typeface="Times New Roman"/>
              <a:ea typeface="+mn-ea"/>
              <a:cs typeface="+mn-cs"/>
            </a:endParaRPr>
          </a:p>
        </p:txBody>
      </p:sp>
    </p:spTree>
    <p:extLst>
      <p:ext uri="{BB962C8B-B14F-4D97-AF65-F5344CB8AC3E}">
        <p14:creationId xmlns:p14="http://schemas.microsoft.com/office/powerpoint/2010/main" val="2044658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6200"/>
            <a:ext cx="7943850" cy="19389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0" b="1" i="0" u="none" strike="noStrike" kern="0" cap="none" spc="0" normalizeH="0" baseline="0" noProof="0" dirty="0">
                <a:ln>
                  <a:noFill/>
                </a:ln>
                <a:solidFill>
                  <a:srgbClr val="FF0000"/>
                </a:solidFill>
                <a:effectLst/>
                <a:uLnTx/>
                <a:uFillTx/>
                <a:latin typeface="Times New Roman"/>
                <a:ea typeface="+mn-ea"/>
                <a:cs typeface="+mn-cs"/>
              </a:rPr>
              <a:t> @ College</a:t>
            </a:r>
            <a:endParaRPr kumimoji="0" lang="en-US" sz="120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4" name="Title 1">
            <a:extLst>
              <a:ext uri="{FF2B5EF4-FFF2-40B4-BE49-F238E27FC236}">
                <a16:creationId xmlns:a16="http://schemas.microsoft.com/office/drawing/2014/main" id="{60758749-96F3-4E34-ABB5-E49D6A257989}"/>
              </a:ext>
            </a:extLst>
          </p:cNvPr>
          <p:cNvSpPr txBox="1">
            <a:spLocks/>
          </p:cNvSpPr>
          <p:nvPr/>
        </p:nvSpPr>
        <p:spPr>
          <a:xfrm>
            <a:off x="990600" y="2209800"/>
            <a:ext cx="8001000" cy="4343400"/>
          </a:xfrm>
          <a:prstGeom prst="rect">
            <a:avLst/>
          </a:prstGeom>
        </p:spPr>
        <p:txBody>
          <a:bodyPr>
            <a:no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FF0000"/>
                </a:solidFill>
                <a:effectLst/>
                <a:uLnTx/>
                <a:uFillTx/>
                <a:latin typeface="Times New Roman"/>
                <a:ea typeface="+mn-ea"/>
                <a:cs typeface="+mn-cs"/>
              </a:rPr>
              <a:t>First Year – Do I Fit/Do I Belong?</a:t>
            </a:r>
          </a:p>
          <a:p>
            <a:pPr marL="0" marR="0" lvl="0" indent="0"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FF0000"/>
                </a:solidFill>
                <a:effectLst/>
                <a:uLnTx/>
                <a:uFillTx/>
                <a:latin typeface="Times New Roman"/>
                <a:ea typeface="+mn-ea"/>
                <a:cs typeface="+mn-cs"/>
              </a:rPr>
              <a:t>Sophomore Year – Is NC State Really 	The Place For Me?</a:t>
            </a:r>
          </a:p>
          <a:p>
            <a:pPr marL="0" marR="0" lvl="0" indent="0"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FF0000"/>
                </a:solidFill>
                <a:effectLst/>
                <a:uLnTx/>
                <a:uFillTx/>
                <a:latin typeface="Times New Roman"/>
                <a:ea typeface="+mn-ea"/>
                <a:cs typeface="+mn-cs"/>
              </a:rPr>
              <a:t>Junior Year – Will NC State be </a:t>
            </a:r>
          </a:p>
          <a:p>
            <a:pPr marL="0" marR="0" lvl="0" indent="0"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FF0000"/>
                </a:solidFill>
                <a:effectLst/>
                <a:uLnTx/>
                <a:uFillTx/>
                <a:latin typeface="Times New Roman"/>
                <a:ea typeface="+mn-ea"/>
                <a:cs typeface="+mn-cs"/>
              </a:rPr>
              <a:t>	Worth It?  Am I Doing Enough?</a:t>
            </a:r>
          </a:p>
          <a:p>
            <a:pPr marL="0" marR="0" lvl="0" indent="0"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FF0000"/>
                </a:solidFill>
                <a:effectLst/>
                <a:uLnTx/>
                <a:uFillTx/>
                <a:latin typeface="Times New Roman"/>
                <a:ea typeface="+mn-ea"/>
                <a:cs typeface="+mn-cs"/>
              </a:rPr>
              <a:t>	Can I Make It?</a:t>
            </a:r>
          </a:p>
          <a:p>
            <a:pPr marL="0" marR="0" lvl="0" indent="0"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FF0000"/>
                </a:solidFill>
                <a:effectLst/>
                <a:uLnTx/>
                <a:uFillTx/>
                <a:latin typeface="Times New Roman"/>
                <a:ea typeface="+mn-ea"/>
                <a:cs typeface="+mn-cs"/>
              </a:rPr>
              <a:t>Senior Year – Did I Do Enough? </a:t>
            </a:r>
          </a:p>
          <a:p>
            <a:pPr marL="0" marR="0" lvl="0" indent="0" defTabSz="914400" rtl="0" eaLnBrk="0" fontAlgn="base" latinLnBrk="0" hangingPunct="0">
              <a:lnSpc>
                <a:spcPct val="100000"/>
              </a:lnSpc>
              <a:spcBef>
                <a:spcPct val="0"/>
              </a:spcBef>
              <a:spcAft>
                <a:spcPct val="0"/>
              </a:spcAft>
              <a:buClrTx/>
              <a:buSzTx/>
              <a:buFontTx/>
              <a:buNone/>
              <a:tabLst/>
              <a:defRPr/>
            </a:pPr>
            <a:r>
              <a:rPr lang="en-US" sz="3600" b="1" kern="0" dirty="0">
                <a:solidFill>
                  <a:srgbClr val="FF0000"/>
                </a:solidFill>
                <a:latin typeface="Times New Roman"/>
              </a:rPr>
              <a:t>	</a:t>
            </a:r>
            <a:r>
              <a:rPr kumimoji="0" lang="en-US" sz="3600" b="1" i="0" u="none" strike="noStrike" kern="0" cap="none" spc="0" normalizeH="0" baseline="0" noProof="0" dirty="0">
                <a:ln>
                  <a:noFill/>
                </a:ln>
                <a:solidFill>
                  <a:srgbClr val="FF0000"/>
                </a:solidFill>
                <a:effectLst/>
                <a:uLnTx/>
                <a:uFillTx/>
                <a:latin typeface="Times New Roman"/>
                <a:ea typeface="+mn-ea"/>
                <a:cs typeface="+mn-cs"/>
              </a:rPr>
              <a:t>Was It Worth It?  What’s Next?</a:t>
            </a:r>
          </a:p>
        </p:txBody>
      </p:sp>
    </p:spTree>
    <p:extLst>
      <p:ext uri="{BB962C8B-B14F-4D97-AF65-F5344CB8AC3E}">
        <p14:creationId xmlns:p14="http://schemas.microsoft.com/office/powerpoint/2010/main" val="2791702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914400" y="533400"/>
            <a:ext cx="7315200" cy="4953000"/>
          </a:xfrm>
          <a:prstGeom prst="rect">
            <a:avLst/>
          </a:prstGeom>
        </p:spPr>
        <p:txBody>
          <a:bodyPr vert="horz" lIns="91440" tIns="45720" rIns="91440" bIns="45720" rtlCol="0">
            <a:noAutofit/>
          </a:bodyPr>
          <a:lstStyle/>
          <a:p>
            <a:pPr marL="0" marR="0" lvl="0" indent="0" algn="ctr" defTabSz="1219170" rtl="0" eaLnBrk="1" fontAlgn="auto" latinLnBrk="0" hangingPunct="1">
              <a:lnSpc>
                <a:spcPct val="100000"/>
              </a:lnSpc>
              <a:spcBef>
                <a:spcPct val="20000"/>
              </a:spcBef>
              <a:spcAft>
                <a:spcPts val="0"/>
              </a:spcAft>
              <a:buClrTx/>
              <a:buSzTx/>
              <a:buFont typeface="Arial"/>
              <a:buNone/>
              <a:tabLst/>
              <a:defRPr/>
            </a:pPr>
            <a:endParaRPr kumimoji="0" lang="en-US" sz="6000" b="0" i="0" u="none" strike="noStrike" kern="1200" cap="none" spc="0" normalizeH="0" baseline="0" noProof="0" dirty="0">
              <a:ln>
                <a:noFill/>
              </a:ln>
              <a:solidFill>
                <a:srgbClr val="FF0000"/>
              </a:solidFill>
              <a:effectLst/>
              <a:uLnTx/>
              <a:uFillTx/>
              <a:latin typeface="Calibri"/>
              <a:ea typeface="+mn-ea"/>
              <a:cs typeface="Arial"/>
              <a:sym typeface="Arial"/>
            </a:endParaRPr>
          </a:p>
          <a:p>
            <a:pPr marL="0" marR="0" lvl="0" indent="0" algn="ctr" defTabSz="1219170" rtl="0" eaLnBrk="1" fontAlgn="auto" latinLnBrk="0" hangingPunct="1">
              <a:lnSpc>
                <a:spcPct val="100000"/>
              </a:lnSpc>
              <a:spcBef>
                <a:spcPct val="20000"/>
              </a:spcBef>
              <a:spcAft>
                <a:spcPts val="0"/>
              </a:spcAft>
              <a:buClrTx/>
              <a:buSzTx/>
              <a:buFont typeface="Arial"/>
              <a:buNone/>
              <a:tabLst/>
              <a:defRPr/>
            </a:pPr>
            <a:endParaRPr kumimoji="0" lang="en-US" sz="6000" b="1" i="0" u="none" strike="noStrike" kern="0" cap="none" spc="0" normalizeH="0" baseline="0" noProof="0" dirty="0">
              <a:ln>
                <a:noFill/>
              </a:ln>
              <a:solidFill>
                <a:srgbClr val="FF0000"/>
              </a:solidFill>
              <a:effectLst/>
              <a:uLnTx/>
              <a:uFillTx/>
              <a:latin typeface="Times New Roman"/>
              <a:ea typeface="+mn-ea"/>
              <a:cs typeface="Arial"/>
              <a:sym typeface="Aria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1" y="1219200"/>
            <a:ext cx="7848601" cy="5334000"/>
          </a:xfrm>
          <a:prstGeom prst="rect">
            <a:avLst/>
          </a:prstGeom>
        </p:spPr>
      </p:pic>
      <p:sp>
        <p:nvSpPr>
          <p:cNvPr id="6" name="TextBox 5"/>
          <p:cNvSpPr txBox="1"/>
          <p:nvPr/>
        </p:nvSpPr>
        <p:spPr>
          <a:xfrm>
            <a:off x="1447802" y="460803"/>
            <a:ext cx="7292381"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 typeface="Arial"/>
              <a:buNone/>
              <a:tabLst/>
              <a:defRPr/>
            </a:pPr>
            <a:r>
              <a:rPr kumimoji="0" lang="en-US" sz="4800" b="0" i="0" u="none" strike="noStrike" kern="1200" cap="none" spc="0" normalizeH="0" baseline="0" noProof="0" dirty="0">
                <a:ln>
                  <a:noFill/>
                </a:ln>
                <a:solidFill>
                  <a:srgbClr val="FF0000"/>
                </a:solidFill>
                <a:effectLst/>
                <a:uLnTx/>
                <a:uFillTx/>
                <a:latin typeface="Times New Roman"/>
                <a:ea typeface="+mn-ea"/>
                <a:cs typeface="Arial"/>
                <a:sym typeface="Arial"/>
              </a:rPr>
              <a:t>Disjointed and Disconnected</a:t>
            </a:r>
          </a:p>
        </p:txBody>
      </p:sp>
      <p:sp>
        <p:nvSpPr>
          <p:cNvPr id="3" name="TextBox 2">
            <a:extLst>
              <a:ext uri="{FF2B5EF4-FFF2-40B4-BE49-F238E27FC236}">
                <a16:creationId xmlns:a16="http://schemas.microsoft.com/office/drawing/2014/main" id="{91DD1D61-09E1-5C70-8955-AA4F4427D357}"/>
              </a:ext>
            </a:extLst>
          </p:cNvPr>
          <p:cNvSpPr txBox="1"/>
          <p:nvPr/>
        </p:nvSpPr>
        <p:spPr>
          <a:xfrm>
            <a:off x="3200400" y="6179799"/>
            <a:ext cx="3111427" cy="400110"/>
          </a:xfrm>
          <a:prstGeom prst="rect">
            <a:avLst/>
          </a:prstGeom>
          <a:noFill/>
        </p:spPr>
        <p:txBody>
          <a:bodyPr wrap="square" rtlCol="0">
            <a:spAutoFit/>
          </a:bodyPr>
          <a:lstStyle/>
          <a:p>
            <a:r>
              <a:rPr lang="en-US" sz="2000" dirty="0">
                <a:latin typeface="Arial Black" panose="020B0A04020102020204" pitchFamily="34" charset="0"/>
              </a:rPr>
              <a:t>Silo &amp; Tunnel Vision</a:t>
            </a:r>
          </a:p>
        </p:txBody>
      </p:sp>
    </p:spTree>
    <p:extLst>
      <p:ext uri="{BB962C8B-B14F-4D97-AF65-F5344CB8AC3E}">
        <p14:creationId xmlns:p14="http://schemas.microsoft.com/office/powerpoint/2010/main" val="272928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914400" y="533400"/>
            <a:ext cx="7315200" cy="4953000"/>
          </a:xfrm>
          <a:prstGeom prst="rect">
            <a:avLst/>
          </a:prstGeom>
        </p:spPr>
        <p:txBody>
          <a:bodyPr vert="horz" lIns="91440" tIns="45720" rIns="91440" bIns="45720" rtlCol="0">
            <a:noAutofit/>
          </a:bodyPr>
          <a:lstStyle/>
          <a:p>
            <a:pPr marL="0" marR="0" lvl="0" indent="0" algn="ctr" defTabSz="1219170" rtl="0" eaLnBrk="1" fontAlgn="auto" latinLnBrk="0" hangingPunct="1">
              <a:lnSpc>
                <a:spcPct val="100000"/>
              </a:lnSpc>
              <a:spcBef>
                <a:spcPct val="20000"/>
              </a:spcBef>
              <a:spcAft>
                <a:spcPts val="0"/>
              </a:spcAft>
              <a:buClrTx/>
              <a:buSzTx/>
              <a:buFontTx/>
              <a:buNone/>
              <a:tabLst/>
              <a:defRPr/>
            </a:pPr>
            <a:endParaRPr kumimoji="0" lang="en-US" sz="60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1219170" rtl="0" eaLnBrk="1" fontAlgn="auto" latinLnBrk="0" hangingPunct="1">
              <a:lnSpc>
                <a:spcPct val="100000"/>
              </a:lnSpc>
              <a:spcBef>
                <a:spcPct val="20000"/>
              </a:spcBef>
              <a:spcAft>
                <a:spcPts val="0"/>
              </a:spcAft>
              <a:buClrTx/>
              <a:buSzTx/>
              <a:buFontTx/>
              <a:buNone/>
              <a:tabLst/>
              <a:defRPr/>
            </a:pPr>
            <a:endParaRPr kumimoji="0" lang="en-US" sz="6000" b="1" i="0" u="none" strike="noStrike" kern="0" cap="none" spc="0" normalizeH="0" baseline="0" noProof="0" dirty="0">
              <a:ln>
                <a:noFill/>
              </a:ln>
              <a:solidFill>
                <a:srgbClr val="FF0000"/>
              </a:solidFill>
              <a:effectLst/>
              <a:uLnTx/>
              <a:uFillTx/>
              <a:latin typeface="Times New Roman"/>
              <a:ea typeface="+mn-ea"/>
              <a:cs typeface="+mn-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447800"/>
            <a:ext cx="7848600" cy="4876800"/>
          </a:xfrm>
          <a:prstGeom prst="rect">
            <a:avLst/>
          </a:prstGeom>
        </p:spPr>
      </p:pic>
      <p:sp>
        <p:nvSpPr>
          <p:cNvPr id="5" name="TextBox 4"/>
          <p:cNvSpPr txBox="1"/>
          <p:nvPr/>
        </p:nvSpPr>
        <p:spPr>
          <a:xfrm>
            <a:off x="1028732" y="339804"/>
            <a:ext cx="7810471" cy="110799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F0000"/>
                </a:solidFill>
                <a:effectLst/>
                <a:uLnTx/>
                <a:uFillTx/>
                <a:latin typeface="Times New Roman"/>
                <a:ea typeface="+mn-ea"/>
                <a:cs typeface="+mn-cs"/>
              </a:rPr>
              <a:t>My Professional Work</a:t>
            </a:r>
          </a:p>
        </p:txBody>
      </p:sp>
    </p:spTree>
    <p:extLst>
      <p:ext uri="{BB962C8B-B14F-4D97-AF65-F5344CB8AC3E}">
        <p14:creationId xmlns:p14="http://schemas.microsoft.com/office/powerpoint/2010/main" val="265529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723900" y="381000"/>
            <a:ext cx="8153400" cy="1676400"/>
          </a:xfrm>
          <a:prstGeom prst="rect">
            <a:avLst/>
          </a:prstGeom>
        </p:spPr>
        <p:txBody>
          <a:bodyP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0" cap="none" spc="0" normalizeH="0" baseline="0" noProof="0" dirty="0">
                <a:ln>
                  <a:noFill/>
                </a:ln>
                <a:solidFill>
                  <a:srgbClr val="FF0000"/>
                </a:solidFill>
                <a:effectLst/>
                <a:uLnTx/>
                <a:uFillTx/>
                <a:latin typeface="Times New Roman"/>
                <a:ea typeface="+mn-ea"/>
                <a:cs typeface="+mn-cs"/>
              </a:rPr>
              <a:t>Professional</a:t>
            </a:r>
          </a:p>
        </p:txBody>
      </p:sp>
      <p:sp>
        <p:nvSpPr>
          <p:cNvPr id="3" name="Title 1"/>
          <p:cNvSpPr txBox="1">
            <a:spLocks/>
          </p:cNvSpPr>
          <p:nvPr/>
        </p:nvSpPr>
        <p:spPr>
          <a:xfrm>
            <a:off x="762000" y="1828800"/>
            <a:ext cx="8382000" cy="4895654"/>
          </a:xfrm>
          <a:prstGeom prst="rect">
            <a:avLst/>
          </a:prstGeom>
        </p:spPr>
        <p:txBody>
          <a:bodyPr>
            <a:noAutofit/>
          </a:bodyPr>
          <a:lstStyle/>
          <a:p>
            <a:pPr marL="685800" marR="0" lvl="0" indent="-685800" algn="ctr"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US" sz="4800" b="1" i="0" u="none" strike="noStrike" kern="0" cap="none" spc="0" normalizeH="0" baseline="0" noProof="0" dirty="0">
              <a:ln>
                <a:noFill/>
              </a:ln>
              <a:solidFill>
                <a:srgbClr val="FF0000"/>
              </a:solidFill>
              <a:effectLst/>
              <a:uLnTx/>
              <a:uFillTx/>
              <a:latin typeface="Times New Roman"/>
              <a:ea typeface="+mn-ea"/>
              <a:cs typeface="+mn-cs"/>
            </a:endParaRPr>
          </a:p>
          <a:p>
            <a:pPr marL="685800" marR="0" lvl="0" indent="-685800" algn="ctr"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4800" b="1" i="0" u="none" strike="noStrike" kern="0" cap="none" spc="0" normalizeH="0" baseline="0" noProof="0" dirty="0">
                <a:ln>
                  <a:noFill/>
                </a:ln>
                <a:solidFill>
                  <a:srgbClr val="FF0000"/>
                </a:solidFill>
                <a:effectLst/>
                <a:uLnTx/>
                <a:uFillTx/>
                <a:latin typeface="Times New Roman"/>
                <a:ea typeface="+mn-ea"/>
                <a:cs typeface="+mn-cs"/>
              </a:rPr>
              <a:t>Academic Advisor-18+ yrs.</a:t>
            </a:r>
          </a:p>
          <a:p>
            <a:pPr marL="685800" marR="0" lvl="0" indent="-685800" algn="ctr"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4800" b="1" i="0" u="none" strike="noStrike" kern="0" cap="none" spc="0" normalizeH="0" baseline="0" noProof="0" dirty="0">
                <a:ln>
                  <a:noFill/>
                </a:ln>
                <a:solidFill>
                  <a:srgbClr val="FF0000"/>
                </a:solidFill>
                <a:effectLst/>
                <a:uLnTx/>
                <a:uFillTx/>
                <a:latin typeface="Times New Roman"/>
                <a:ea typeface="+mn-ea"/>
                <a:cs typeface="+mn-cs"/>
              </a:rPr>
              <a:t>Career Coach-18+ yrs.</a:t>
            </a:r>
          </a:p>
          <a:p>
            <a:pPr marL="685800" marR="0" lvl="0" indent="-685800" algn="ctr"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4800" b="1" i="0" u="none" strike="noStrike" kern="0" cap="none" spc="0" normalizeH="0" baseline="0" noProof="0" dirty="0">
                <a:ln>
                  <a:noFill/>
                </a:ln>
                <a:solidFill>
                  <a:srgbClr val="FF0000"/>
                </a:solidFill>
                <a:effectLst/>
                <a:uLnTx/>
                <a:uFillTx/>
                <a:latin typeface="Times New Roman"/>
                <a:ea typeface="+mn-ea"/>
                <a:cs typeface="+mn-cs"/>
              </a:rPr>
              <a:t>Clinical Counseling-15+ yrs. </a:t>
            </a:r>
          </a:p>
          <a:p>
            <a:pPr marR="0" lvl="0" algn="ctr" defTabSz="914400" rtl="0" eaLnBrk="0" fontAlgn="base" latinLnBrk="0" hangingPunct="0">
              <a:lnSpc>
                <a:spcPct val="100000"/>
              </a:lnSpc>
              <a:spcBef>
                <a:spcPct val="0"/>
              </a:spcBef>
              <a:spcAft>
                <a:spcPct val="0"/>
              </a:spcAft>
              <a:buClrTx/>
              <a:buSzTx/>
              <a:tabLst/>
              <a:defRPr/>
            </a:pPr>
            <a:endParaRPr kumimoji="0" lang="en-US" sz="5400" b="1" i="0" u="none" strike="noStrike" kern="0" cap="none" spc="0" normalizeH="0" baseline="0" noProof="0" dirty="0">
              <a:ln>
                <a:noFill/>
              </a:ln>
              <a:solidFill>
                <a:srgbClr val="FF0000"/>
              </a:solidFill>
              <a:effectLst/>
              <a:uLnTx/>
              <a:uFillTx/>
              <a:latin typeface="Times New Roman"/>
              <a:ea typeface="+mn-ea"/>
              <a:cs typeface="+mn-cs"/>
            </a:endParaRPr>
          </a:p>
        </p:txBody>
      </p:sp>
    </p:spTree>
    <p:extLst>
      <p:ext uri="{BB962C8B-B14F-4D97-AF65-F5344CB8AC3E}">
        <p14:creationId xmlns:p14="http://schemas.microsoft.com/office/powerpoint/2010/main" val="2993593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76200" y="914400"/>
            <a:ext cx="8893098" cy="5181600"/>
          </a:xfrm>
          <a:prstGeom prst="rect">
            <a:avLst/>
          </a:prstGeom>
        </p:spPr>
        <p: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4000" b="1" i="0" u="none" strike="noStrike" kern="0" cap="none" spc="0" normalizeH="0" baseline="0" noProof="0" dirty="0">
                <a:ln>
                  <a:noFill/>
                </a:ln>
                <a:solidFill>
                  <a:srgbClr val="FF0000"/>
                </a:solidFill>
                <a:effectLst/>
                <a:uLnTx/>
                <a:uFillTx/>
                <a:latin typeface="Arial Black" pitchFamily="34" charset="0"/>
                <a:ea typeface="+mn-ea"/>
                <a:cs typeface="+mn-cs"/>
              </a:rPr>
              <a:t> </a:t>
            </a:r>
          </a:p>
        </p:txBody>
      </p:sp>
      <p:sp>
        <p:nvSpPr>
          <p:cNvPr id="2" name="Oval 1"/>
          <p:cNvSpPr/>
          <p:nvPr/>
        </p:nvSpPr>
        <p:spPr>
          <a:xfrm>
            <a:off x="2362200" y="1524000"/>
            <a:ext cx="3883877" cy="3505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4" name="Right Arrow 3"/>
          <p:cNvSpPr/>
          <p:nvPr/>
        </p:nvSpPr>
        <p:spPr>
          <a:xfrm rot="5227009">
            <a:off x="5709002" y="2720857"/>
            <a:ext cx="9906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 name="Right Arrow 4"/>
          <p:cNvSpPr/>
          <p:nvPr/>
        </p:nvSpPr>
        <p:spPr>
          <a:xfrm rot="12175091">
            <a:off x="3127719" y="4428314"/>
            <a:ext cx="1036629"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6" name="Right Arrow 5"/>
          <p:cNvSpPr/>
          <p:nvPr/>
        </p:nvSpPr>
        <p:spPr>
          <a:xfrm rot="20467974">
            <a:off x="3182554" y="1209634"/>
            <a:ext cx="1036629"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7" name="TextBox 6"/>
          <p:cNvSpPr txBox="1"/>
          <p:nvPr/>
        </p:nvSpPr>
        <p:spPr>
          <a:xfrm>
            <a:off x="3048000" y="2390683"/>
            <a:ext cx="2610010" cy="156966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C00000"/>
                </a:solidFill>
                <a:effectLst/>
                <a:uLnTx/>
                <a:uFillTx/>
                <a:latin typeface="Times New Roman"/>
                <a:ea typeface="+mn-ea"/>
                <a:cs typeface="+mn-cs"/>
              </a:rPr>
              <a:t>Holistic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C00000"/>
                </a:solidFill>
                <a:effectLst/>
                <a:uLnTx/>
                <a:uFillTx/>
                <a:latin typeface="Times New Roman"/>
                <a:ea typeface="+mn-ea"/>
                <a:cs typeface="+mn-cs"/>
              </a:rPr>
              <a:t>Approach</a:t>
            </a:r>
          </a:p>
        </p:txBody>
      </p:sp>
      <p:sp>
        <p:nvSpPr>
          <p:cNvPr id="8" name="TextBox 7"/>
          <p:cNvSpPr txBox="1"/>
          <p:nvPr/>
        </p:nvSpPr>
        <p:spPr>
          <a:xfrm>
            <a:off x="2127671" y="815867"/>
            <a:ext cx="151836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Academic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Advising</a:t>
            </a:r>
          </a:p>
        </p:txBody>
      </p:sp>
      <p:sp>
        <p:nvSpPr>
          <p:cNvPr id="9" name="TextBox 8"/>
          <p:cNvSpPr txBox="1"/>
          <p:nvPr/>
        </p:nvSpPr>
        <p:spPr>
          <a:xfrm>
            <a:off x="6468347" y="2252183"/>
            <a:ext cx="1582484"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Baseline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Clinical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Counseling</a:t>
            </a:r>
          </a:p>
        </p:txBody>
      </p:sp>
      <p:sp>
        <p:nvSpPr>
          <p:cNvPr id="10" name="TextBox 9"/>
          <p:cNvSpPr txBox="1"/>
          <p:nvPr/>
        </p:nvSpPr>
        <p:spPr>
          <a:xfrm>
            <a:off x="1702054" y="4533979"/>
            <a:ext cx="1360501"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Career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Coaching</a:t>
            </a:r>
          </a:p>
        </p:txBody>
      </p:sp>
      <p:sp>
        <p:nvSpPr>
          <p:cNvPr id="12" name="TextBox 11">
            <a:extLst>
              <a:ext uri="{FF2B5EF4-FFF2-40B4-BE49-F238E27FC236}">
                <a16:creationId xmlns:a16="http://schemas.microsoft.com/office/drawing/2014/main" id="{B1B0515A-464C-4836-A77F-4360AF456E16}"/>
              </a:ext>
            </a:extLst>
          </p:cNvPr>
          <p:cNvSpPr txBox="1"/>
          <p:nvPr/>
        </p:nvSpPr>
        <p:spPr>
          <a:xfrm>
            <a:off x="7643294" y="3143737"/>
            <a:ext cx="132600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(Anxiety)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1" name="TextBox 10">
            <a:extLst>
              <a:ext uri="{FF2B5EF4-FFF2-40B4-BE49-F238E27FC236}">
                <a16:creationId xmlns:a16="http://schemas.microsoft.com/office/drawing/2014/main" id="{C39CBC6C-F8B3-A051-C1CB-AAD7C746A555}"/>
              </a:ext>
            </a:extLst>
          </p:cNvPr>
          <p:cNvSpPr txBox="1"/>
          <p:nvPr/>
        </p:nvSpPr>
        <p:spPr>
          <a:xfrm>
            <a:off x="1906109" y="5849279"/>
            <a:ext cx="564789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AD0101"/>
                </a:solidFill>
                <a:effectLst/>
                <a:uLnTx/>
                <a:uFillTx/>
                <a:latin typeface="Times New Roman"/>
                <a:ea typeface="+mn-ea"/>
                <a:cs typeface="+mn-cs"/>
              </a:rPr>
              <a:t>Combined Academic Affairs and Student Affairs Model</a:t>
            </a:r>
          </a:p>
        </p:txBody>
      </p:sp>
      <p:sp>
        <p:nvSpPr>
          <p:cNvPr id="13" name="TextBox 12">
            <a:extLst>
              <a:ext uri="{FF2B5EF4-FFF2-40B4-BE49-F238E27FC236}">
                <a16:creationId xmlns:a16="http://schemas.microsoft.com/office/drawing/2014/main" id="{53C9A5B0-2663-36C2-F86D-23BB1675C7AC}"/>
              </a:ext>
            </a:extLst>
          </p:cNvPr>
          <p:cNvSpPr txBox="1"/>
          <p:nvPr/>
        </p:nvSpPr>
        <p:spPr>
          <a:xfrm>
            <a:off x="6471222" y="481041"/>
            <a:ext cx="240694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AD0101"/>
                </a:solidFill>
                <a:effectLst/>
                <a:uLnTx/>
                <a:uFillTx/>
                <a:latin typeface="Arial Black" panose="020B0A04020102020204" pitchFamily="34" charset="0"/>
                <a:ea typeface="+mn-ea"/>
                <a:cs typeface="+mn-cs"/>
              </a:rPr>
              <a:t>Student-Centered</a:t>
            </a:r>
          </a:p>
        </p:txBody>
      </p:sp>
    </p:spTree>
    <p:extLst>
      <p:ext uri="{BB962C8B-B14F-4D97-AF65-F5344CB8AC3E}">
        <p14:creationId xmlns:p14="http://schemas.microsoft.com/office/powerpoint/2010/main" val="400526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text on a white background&#10;&#10;Description automatically generated">
            <a:extLst>
              <a:ext uri="{FF2B5EF4-FFF2-40B4-BE49-F238E27FC236}">
                <a16:creationId xmlns:a16="http://schemas.microsoft.com/office/drawing/2014/main" id="{1FB3E670-EAD5-4AC1-A6B8-79F0381900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228600"/>
            <a:ext cx="7924800" cy="6400800"/>
          </a:xfrm>
          <a:prstGeom prst="rect">
            <a:avLst/>
          </a:prstGeom>
        </p:spPr>
      </p:pic>
    </p:spTree>
    <p:extLst>
      <p:ext uri="{BB962C8B-B14F-4D97-AF65-F5344CB8AC3E}">
        <p14:creationId xmlns:p14="http://schemas.microsoft.com/office/powerpoint/2010/main" val="3524304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09602"/>
            <a:ext cx="7772400" cy="132343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Arial Black" pitchFamily="34" charset="0"/>
                <a:ea typeface="+mn-ea"/>
                <a:cs typeface="+mn-cs"/>
              </a:rPr>
              <a:t>What I Offer</a:t>
            </a:r>
            <a:endParaRPr kumimoji="0" lang="en-US" sz="80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3" name="Rectangle 2"/>
          <p:cNvSpPr/>
          <p:nvPr/>
        </p:nvSpPr>
        <p:spPr bwMode="auto">
          <a:xfrm>
            <a:off x="1878932" y="2991824"/>
            <a:ext cx="1520932" cy="1213064"/>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pic>
        <p:nvPicPr>
          <p:cNvPr id="6" name="Picture 5"/>
          <p:cNvPicPr>
            <a:picLocks noChangeAspect="1"/>
          </p:cNvPicPr>
          <p:nvPr/>
        </p:nvPicPr>
        <p:blipFill>
          <a:blip r:embed="rId2"/>
          <a:stretch>
            <a:fillRect/>
          </a:stretch>
        </p:blipFill>
        <p:spPr>
          <a:xfrm>
            <a:off x="1032964" y="4194075"/>
            <a:ext cx="926672" cy="926672"/>
          </a:xfrm>
          <a:prstGeom prst="rect">
            <a:avLst/>
          </a:prstGeom>
        </p:spPr>
      </p:pic>
      <p:sp>
        <p:nvSpPr>
          <p:cNvPr id="7" name="Rectangle 6"/>
          <p:cNvSpPr/>
          <p:nvPr/>
        </p:nvSpPr>
        <p:spPr bwMode="auto">
          <a:xfrm>
            <a:off x="3290709" y="2682624"/>
            <a:ext cx="914400" cy="9144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 name="Rectangle 7"/>
          <p:cNvSpPr/>
          <p:nvPr/>
        </p:nvSpPr>
        <p:spPr bwMode="auto">
          <a:xfrm>
            <a:off x="1224224" y="2767820"/>
            <a:ext cx="1149136" cy="757251"/>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 name="Rectangle 8"/>
          <p:cNvSpPr/>
          <p:nvPr/>
        </p:nvSpPr>
        <p:spPr bwMode="auto">
          <a:xfrm>
            <a:off x="3066639" y="3950367"/>
            <a:ext cx="914400" cy="9144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 name="TextBox 9"/>
          <p:cNvSpPr txBox="1"/>
          <p:nvPr/>
        </p:nvSpPr>
        <p:spPr>
          <a:xfrm>
            <a:off x="4639989" y="3228930"/>
            <a:ext cx="619080" cy="1015663"/>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Times New Roman"/>
                <a:ea typeface="+mn-ea"/>
                <a:cs typeface="+mn-cs"/>
              </a:rPr>
              <a:t>=</a:t>
            </a:r>
          </a:p>
        </p:txBody>
      </p:sp>
      <p:sp>
        <p:nvSpPr>
          <p:cNvPr id="11" name="Rectangle 10"/>
          <p:cNvSpPr/>
          <p:nvPr/>
        </p:nvSpPr>
        <p:spPr bwMode="auto">
          <a:xfrm>
            <a:off x="5563869" y="2510169"/>
            <a:ext cx="914400" cy="9144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Rectangle 11"/>
          <p:cNvSpPr/>
          <p:nvPr/>
        </p:nvSpPr>
        <p:spPr bwMode="auto">
          <a:xfrm>
            <a:off x="5594737" y="3623212"/>
            <a:ext cx="914400" cy="9144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 name="Rectangle 12"/>
          <p:cNvSpPr/>
          <p:nvPr/>
        </p:nvSpPr>
        <p:spPr bwMode="auto">
          <a:xfrm>
            <a:off x="6643882" y="2505954"/>
            <a:ext cx="1030636" cy="9144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 name="Rectangle 13"/>
          <p:cNvSpPr/>
          <p:nvPr/>
        </p:nvSpPr>
        <p:spPr bwMode="auto">
          <a:xfrm>
            <a:off x="6653635" y="3623212"/>
            <a:ext cx="914400" cy="9144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 name="Rectangle 14"/>
          <p:cNvSpPr/>
          <p:nvPr/>
        </p:nvSpPr>
        <p:spPr bwMode="auto">
          <a:xfrm>
            <a:off x="7793848" y="2534576"/>
            <a:ext cx="914400" cy="9144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TextBox 3"/>
          <p:cNvSpPr txBox="1"/>
          <p:nvPr/>
        </p:nvSpPr>
        <p:spPr>
          <a:xfrm>
            <a:off x="6598790" y="2734615"/>
            <a:ext cx="1120820" cy="646331"/>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Work/</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Internship</a:t>
            </a:r>
          </a:p>
        </p:txBody>
      </p:sp>
      <p:sp>
        <p:nvSpPr>
          <p:cNvPr id="5" name="TextBox 4"/>
          <p:cNvSpPr txBox="1"/>
          <p:nvPr/>
        </p:nvSpPr>
        <p:spPr>
          <a:xfrm>
            <a:off x="1350152" y="2967369"/>
            <a:ext cx="856196" cy="369332"/>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Tuition</a:t>
            </a:r>
          </a:p>
        </p:txBody>
      </p:sp>
      <p:sp>
        <p:nvSpPr>
          <p:cNvPr id="17" name="TextBox 16"/>
          <p:cNvSpPr txBox="1"/>
          <p:nvPr/>
        </p:nvSpPr>
        <p:spPr>
          <a:xfrm>
            <a:off x="3063187" y="4241741"/>
            <a:ext cx="877163" cy="369332"/>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Classes</a:t>
            </a:r>
          </a:p>
        </p:txBody>
      </p:sp>
      <p:sp>
        <p:nvSpPr>
          <p:cNvPr id="18" name="TextBox 17"/>
          <p:cNvSpPr txBox="1"/>
          <p:nvPr/>
        </p:nvSpPr>
        <p:spPr>
          <a:xfrm>
            <a:off x="3336123" y="3004347"/>
            <a:ext cx="838691" cy="369332"/>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Family</a:t>
            </a:r>
          </a:p>
        </p:txBody>
      </p:sp>
      <p:sp>
        <p:nvSpPr>
          <p:cNvPr id="19" name="TextBox 18"/>
          <p:cNvSpPr txBox="1"/>
          <p:nvPr/>
        </p:nvSpPr>
        <p:spPr>
          <a:xfrm>
            <a:off x="2316482" y="3552095"/>
            <a:ext cx="1043940" cy="369332"/>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a:ea typeface="+mn-ea"/>
                <a:cs typeface="+mn-cs"/>
              </a:rPr>
              <a:t>Wellness</a:t>
            </a:r>
          </a:p>
        </p:txBody>
      </p:sp>
      <p:sp>
        <p:nvSpPr>
          <p:cNvPr id="20" name="TextBox 19"/>
          <p:cNvSpPr txBox="1"/>
          <p:nvPr/>
        </p:nvSpPr>
        <p:spPr>
          <a:xfrm>
            <a:off x="1199904" y="4560849"/>
            <a:ext cx="639649"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Life</a:t>
            </a:r>
          </a:p>
        </p:txBody>
      </p:sp>
      <p:sp>
        <p:nvSpPr>
          <p:cNvPr id="21" name="TextBox 20"/>
          <p:cNvSpPr txBox="1"/>
          <p:nvPr/>
        </p:nvSpPr>
        <p:spPr>
          <a:xfrm>
            <a:off x="5745321" y="3909821"/>
            <a:ext cx="569387" cy="369332"/>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Life</a:t>
            </a:r>
          </a:p>
        </p:txBody>
      </p:sp>
      <p:sp>
        <p:nvSpPr>
          <p:cNvPr id="22" name="TextBox 21"/>
          <p:cNvSpPr txBox="1"/>
          <p:nvPr/>
        </p:nvSpPr>
        <p:spPr>
          <a:xfrm>
            <a:off x="5537148" y="2791744"/>
            <a:ext cx="1012585" cy="369332"/>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Wellness</a:t>
            </a:r>
          </a:p>
        </p:txBody>
      </p:sp>
      <p:sp>
        <p:nvSpPr>
          <p:cNvPr id="23" name="Rectangle 22"/>
          <p:cNvSpPr/>
          <p:nvPr/>
        </p:nvSpPr>
        <p:spPr bwMode="auto">
          <a:xfrm>
            <a:off x="2199223" y="4096733"/>
            <a:ext cx="914400" cy="9144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4" name="TextBox 23"/>
          <p:cNvSpPr txBox="1"/>
          <p:nvPr/>
        </p:nvSpPr>
        <p:spPr>
          <a:xfrm>
            <a:off x="2303242" y="4336407"/>
            <a:ext cx="691984" cy="369332"/>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Work</a:t>
            </a:r>
          </a:p>
        </p:txBody>
      </p:sp>
      <p:sp>
        <p:nvSpPr>
          <p:cNvPr id="25" name="TextBox 24"/>
          <p:cNvSpPr txBox="1"/>
          <p:nvPr/>
        </p:nvSpPr>
        <p:spPr>
          <a:xfrm>
            <a:off x="6690872" y="3921106"/>
            <a:ext cx="877163" cy="369332"/>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Classes</a:t>
            </a:r>
          </a:p>
        </p:txBody>
      </p:sp>
      <p:sp>
        <p:nvSpPr>
          <p:cNvPr id="26" name="TextBox 25"/>
          <p:cNvSpPr txBox="1"/>
          <p:nvPr/>
        </p:nvSpPr>
        <p:spPr>
          <a:xfrm>
            <a:off x="7833434" y="2791744"/>
            <a:ext cx="838691" cy="369332"/>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Family</a:t>
            </a:r>
          </a:p>
        </p:txBody>
      </p:sp>
      <p:sp>
        <p:nvSpPr>
          <p:cNvPr id="27" name="Rectangle 26"/>
          <p:cNvSpPr/>
          <p:nvPr/>
        </p:nvSpPr>
        <p:spPr bwMode="auto">
          <a:xfrm>
            <a:off x="7793848" y="3623212"/>
            <a:ext cx="914400" cy="9144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8" name="TextBox 27"/>
          <p:cNvSpPr txBox="1"/>
          <p:nvPr/>
        </p:nvSpPr>
        <p:spPr>
          <a:xfrm>
            <a:off x="7822950" y="3914119"/>
            <a:ext cx="856196" cy="369332"/>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Tuition</a:t>
            </a:r>
          </a:p>
        </p:txBody>
      </p:sp>
      <p:sp>
        <p:nvSpPr>
          <p:cNvPr id="29" name="Rectangle 28"/>
          <p:cNvSpPr/>
          <p:nvPr/>
        </p:nvSpPr>
        <p:spPr bwMode="auto">
          <a:xfrm>
            <a:off x="2041420" y="2167132"/>
            <a:ext cx="1328975" cy="9144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1" name="TextBox 30"/>
          <p:cNvSpPr txBox="1"/>
          <p:nvPr/>
        </p:nvSpPr>
        <p:spPr>
          <a:xfrm>
            <a:off x="2036493" y="2269411"/>
            <a:ext cx="1338828" cy="646331"/>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a:ea typeface="+mn-ea"/>
                <a:cs typeface="+mn-cs"/>
              </a:rPr>
              <a:t>Pre &amp; Post-</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a:ea typeface="+mn-ea"/>
                <a:cs typeface="+mn-cs"/>
              </a:rPr>
              <a:t>Graduation</a:t>
            </a:r>
          </a:p>
        </p:txBody>
      </p:sp>
      <p:sp>
        <p:nvSpPr>
          <p:cNvPr id="32" name="Rectangle 31"/>
          <p:cNvSpPr/>
          <p:nvPr/>
        </p:nvSpPr>
        <p:spPr bwMode="auto">
          <a:xfrm>
            <a:off x="6400801" y="5942298"/>
            <a:ext cx="2307448" cy="631027"/>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3" name="TextBox 32"/>
          <p:cNvSpPr txBox="1"/>
          <p:nvPr/>
        </p:nvSpPr>
        <p:spPr>
          <a:xfrm>
            <a:off x="6363539" y="5926994"/>
            <a:ext cx="2473003" cy="64633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solidFill>
                  <a:srgbClr val="FF0000"/>
                </a:solidFill>
                <a:latin typeface="Times New Roman"/>
              </a:rPr>
              <a:t>p</a:t>
            </a:r>
            <a:r>
              <a:rPr kumimoji="0" lang="en-US" sz="1800" b="1" i="0" u="none" strike="noStrike" kern="1200" cap="none" spc="0" normalizeH="0" baseline="0" noProof="0" dirty="0" err="1">
                <a:ln>
                  <a:noFill/>
                </a:ln>
                <a:solidFill>
                  <a:srgbClr val="FF0000"/>
                </a:solidFill>
                <a:effectLst/>
                <a:uLnTx/>
                <a:uFillTx/>
                <a:latin typeface="Times New Roman"/>
                <a:ea typeface="+mn-ea"/>
                <a:cs typeface="+mn-cs"/>
              </a:rPr>
              <a:t>ost</a:t>
            </a:r>
            <a:r>
              <a:rPr kumimoji="0" lang="en-US" sz="1800" b="1" i="0" u="none" strike="noStrike" kern="1200" cap="none" spc="0" normalizeH="0" baseline="0" noProof="0" dirty="0">
                <a:ln>
                  <a:noFill/>
                </a:ln>
                <a:solidFill>
                  <a:srgbClr val="FF0000"/>
                </a:solidFill>
                <a:effectLst/>
                <a:uLnTx/>
                <a:uFillTx/>
                <a:latin typeface="Times New Roman"/>
                <a:ea typeface="+mn-ea"/>
                <a:cs typeface="+mn-cs"/>
              </a:rPr>
              <a:t>-Graduation plans LAW SCHOOL</a:t>
            </a:r>
          </a:p>
        </p:txBody>
      </p:sp>
      <p:sp>
        <p:nvSpPr>
          <p:cNvPr id="16" name="TextBox 15"/>
          <p:cNvSpPr txBox="1"/>
          <p:nvPr/>
        </p:nvSpPr>
        <p:spPr>
          <a:xfrm rot="19602452">
            <a:off x="475336" y="2628764"/>
            <a:ext cx="4422355" cy="120032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Anxiety!</a:t>
            </a:r>
          </a:p>
        </p:txBody>
      </p:sp>
      <p:sp>
        <p:nvSpPr>
          <p:cNvPr id="34" name="Rectangle 33">
            <a:extLst>
              <a:ext uri="{FF2B5EF4-FFF2-40B4-BE49-F238E27FC236}">
                <a16:creationId xmlns:a16="http://schemas.microsoft.com/office/drawing/2014/main" id="{66659AD4-5073-4568-88B8-E0B8E727B1A4}"/>
              </a:ext>
            </a:extLst>
          </p:cNvPr>
          <p:cNvSpPr/>
          <p:nvPr/>
        </p:nvSpPr>
        <p:spPr bwMode="auto">
          <a:xfrm>
            <a:off x="3462510" y="3354724"/>
            <a:ext cx="914400" cy="9144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5" name="TextBox 34">
            <a:extLst>
              <a:ext uri="{FF2B5EF4-FFF2-40B4-BE49-F238E27FC236}">
                <a16:creationId xmlns:a16="http://schemas.microsoft.com/office/drawing/2014/main" id="{52BE0648-51AB-4D8F-9C57-404AA89041E8}"/>
              </a:ext>
            </a:extLst>
          </p:cNvPr>
          <p:cNvSpPr txBox="1"/>
          <p:nvPr/>
        </p:nvSpPr>
        <p:spPr>
          <a:xfrm>
            <a:off x="3444060" y="3493893"/>
            <a:ext cx="992579" cy="646331"/>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Social</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Times New Roman"/>
              </a:rPr>
              <a:t>Distance</a:t>
            </a: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37" name="Rectangle 36">
            <a:extLst>
              <a:ext uri="{FF2B5EF4-FFF2-40B4-BE49-F238E27FC236}">
                <a16:creationId xmlns:a16="http://schemas.microsoft.com/office/drawing/2014/main" id="{141E4552-AA9A-4CCE-B067-A0BA5702AC46}"/>
              </a:ext>
            </a:extLst>
          </p:cNvPr>
          <p:cNvSpPr/>
          <p:nvPr/>
        </p:nvSpPr>
        <p:spPr bwMode="auto">
          <a:xfrm>
            <a:off x="5572814" y="4745515"/>
            <a:ext cx="914400" cy="9144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6" name="TextBox 35">
            <a:extLst>
              <a:ext uri="{FF2B5EF4-FFF2-40B4-BE49-F238E27FC236}">
                <a16:creationId xmlns:a16="http://schemas.microsoft.com/office/drawing/2014/main" id="{0239A06B-6D12-402D-BD36-CA4B1E819497}"/>
              </a:ext>
            </a:extLst>
          </p:cNvPr>
          <p:cNvSpPr txBox="1"/>
          <p:nvPr/>
        </p:nvSpPr>
        <p:spPr>
          <a:xfrm>
            <a:off x="5547150" y="4953768"/>
            <a:ext cx="992579" cy="646331"/>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Social</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Times New Roman"/>
              </a:rPr>
              <a:t>Distance</a:t>
            </a: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38" name="TextBox 37">
            <a:extLst>
              <a:ext uri="{FF2B5EF4-FFF2-40B4-BE49-F238E27FC236}">
                <a16:creationId xmlns:a16="http://schemas.microsoft.com/office/drawing/2014/main" id="{9CE29154-363D-4D68-883A-62EF775FEA20}"/>
              </a:ext>
            </a:extLst>
          </p:cNvPr>
          <p:cNvSpPr txBox="1"/>
          <p:nvPr/>
        </p:nvSpPr>
        <p:spPr>
          <a:xfrm>
            <a:off x="6327824" y="1786975"/>
            <a:ext cx="1723549" cy="646331"/>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a:ea typeface="+mn-ea"/>
                <a:cs typeface="+mn-cs"/>
              </a:rPr>
              <a:t>Unpack</a:t>
            </a:r>
          </a:p>
        </p:txBody>
      </p:sp>
      <p:sp>
        <p:nvSpPr>
          <p:cNvPr id="39" name="Rectangle 38">
            <a:extLst>
              <a:ext uri="{FF2B5EF4-FFF2-40B4-BE49-F238E27FC236}">
                <a16:creationId xmlns:a16="http://schemas.microsoft.com/office/drawing/2014/main" id="{04BAC8DE-EF2A-42F4-894A-7BA1BF02AEC7}"/>
              </a:ext>
            </a:extLst>
          </p:cNvPr>
          <p:cNvSpPr/>
          <p:nvPr/>
        </p:nvSpPr>
        <p:spPr bwMode="auto">
          <a:xfrm>
            <a:off x="1709705" y="4795066"/>
            <a:ext cx="1185001" cy="9144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0" name="TextBox 39">
            <a:extLst>
              <a:ext uri="{FF2B5EF4-FFF2-40B4-BE49-F238E27FC236}">
                <a16:creationId xmlns:a16="http://schemas.microsoft.com/office/drawing/2014/main" id="{AA551422-9E6B-4AF4-AC43-CE5E8652DC44}"/>
              </a:ext>
            </a:extLst>
          </p:cNvPr>
          <p:cNvSpPr txBox="1"/>
          <p:nvPr/>
        </p:nvSpPr>
        <p:spPr>
          <a:xfrm>
            <a:off x="1759215" y="5103735"/>
            <a:ext cx="1095172" cy="369332"/>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Pandemic</a:t>
            </a:r>
          </a:p>
        </p:txBody>
      </p:sp>
      <p:sp>
        <p:nvSpPr>
          <p:cNvPr id="41" name="Rectangle 40">
            <a:extLst>
              <a:ext uri="{FF2B5EF4-FFF2-40B4-BE49-F238E27FC236}">
                <a16:creationId xmlns:a16="http://schemas.microsoft.com/office/drawing/2014/main" id="{50C29404-EDC4-469D-934C-670C26F978E4}"/>
              </a:ext>
            </a:extLst>
          </p:cNvPr>
          <p:cNvSpPr/>
          <p:nvPr/>
        </p:nvSpPr>
        <p:spPr bwMode="auto">
          <a:xfrm>
            <a:off x="6659589" y="4763443"/>
            <a:ext cx="1060021" cy="9144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2" name="TextBox 41">
            <a:extLst>
              <a:ext uri="{FF2B5EF4-FFF2-40B4-BE49-F238E27FC236}">
                <a16:creationId xmlns:a16="http://schemas.microsoft.com/office/drawing/2014/main" id="{7B266402-CDCB-46E6-87BC-32F477B8C364}"/>
              </a:ext>
            </a:extLst>
          </p:cNvPr>
          <p:cNvSpPr txBox="1"/>
          <p:nvPr/>
        </p:nvSpPr>
        <p:spPr>
          <a:xfrm>
            <a:off x="6594242" y="4937709"/>
            <a:ext cx="1228708" cy="64633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Pandemic-</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Times New Roman"/>
              </a:rPr>
              <a:t>Crisis</a:t>
            </a: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43" name="Rectangle 42">
            <a:extLst>
              <a:ext uri="{FF2B5EF4-FFF2-40B4-BE49-F238E27FC236}">
                <a16:creationId xmlns:a16="http://schemas.microsoft.com/office/drawing/2014/main" id="{83F6B6E5-58BC-7316-AD9F-7B939AE26DA1}"/>
              </a:ext>
            </a:extLst>
          </p:cNvPr>
          <p:cNvSpPr/>
          <p:nvPr/>
        </p:nvSpPr>
        <p:spPr bwMode="auto">
          <a:xfrm>
            <a:off x="3026762" y="4739687"/>
            <a:ext cx="1185001" cy="9144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4" name="TextBox 43">
            <a:extLst>
              <a:ext uri="{FF2B5EF4-FFF2-40B4-BE49-F238E27FC236}">
                <a16:creationId xmlns:a16="http://schemas.microsoft.com/office/drawing/2014/main" id="{DEA0790E-D2A8-68E9-BB0A-104E02BF1CCE}"/>
              </a:ext>
            </a:extLst>
          </p:cNvPr>
          <p:cNvSpPr txBox="1"/>
          <p:nvPr/>
        </p:nvSpPr>
        <p:spPr>
          <a:xfrm>
            <a:off x="3071676" y="4851987"/>
            <a:ext cx="1018227" cy="646331"/>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Campus </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Times New Roman"/>
              </a:rPr>
              <a:t>Life</a:t>
            </a: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45" name="Rectangle 44">
            <a:extLst>
              <a:ext uri="{FF2B5EF4-FFF2-40B4-BE49-F238E27FC236}">
                <a16:creationId xmlns:a16="http://schemas.microsoft.com/office/drawing/2014/main" id="{0F9C92FA-7E2D-FE0F-D17C-D80104BFD01B}"/>
              </a:ext>
            </a:extLst>
          </p:cNvPr>
          <p:cNvSpPr/>
          <p:nvPr/>
        </p:nvSpPr>
        <p:spPr bwMode="auto">
          <a:xfrm>
            <a:off x="7822950" y="4773737"/>
            <a:ext cx="914400" cy="9144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6" name="TextBox 45">
            <a:extLst>
              <a:ext uri="{FF2B5EF4-FFF2-40B4-BE49-F238E27FC236}">
                <a16:creationId xmlns:a16="http://schemas.microsoft.com/office/drawing/2014/main" id="{172A4373-2913-BDD3-4601-3C20C43BA931}"/>
              </a:ext>
            </a:extLst>
          </p:cNvPr>
          <p:cNvSpPr txBox="1"/>
          <p:nvPr/>
        </p:nvSpPr>
        <p:spPr>
          <a:xfrm>
            <a:off x="7818315" y="4881408"/>
            <a:ext cx="1018227" cy="646331"/>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Campus </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Times New Roman"/>
              </a:rPr>
              <a:t>Life</a:t>
            </a: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899011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66800" y="457200"/>
            <a:ext cx="7772400" cy="62478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latin typeface="Times New Roman" panose="02020603050405020304" pitchFamily="18" charset="0"/>
                <a:cs typeface="Times New Roman" panose="02020603050405020304" pitchFamily="18" charset="0"/>
              </a:rPr>
              <a:t>Pre-Law Resources</a:t>
            </a:r>
          </a:p>
          <a:p>
            <a:pPr>
              <a:buFont typeface="Arial" panose="020B0604020202020204" pitchFamily="34" charset="0"/>
              <a:buChar char="•"/>
            </a:pPr>
            <a:r>
              <a:rPr lang="en-US" sz="2400" b="1" dirty="0">
                <a:solidFill>
                  <a:srgbClr val="FF0000"/>
                </a:solidFill>
                <a:latin typeface="Times New Roman" panose="02020603050405020304" pitchFamily="18" charset="0"/>
                <a:cs typeface="Times New Roman" panose="02020603050405020304" pitchFamily="18" charset="0"/>
              </a:rPr>
              <a:t>Applying to law school</a:t>
            </a:r>
          </a:p>
          <a:p>
            <a:pPr>
              <a:buFont typeface="Arial" panose="020B0604020202020204" pitchFamily="34" charset="0"/>
              <a:buChar char="•"/>
            </a:pPr>
            <a:r>
              <a:rPr lang="en-US" sz="2400" b="1" dirty="0">
                <a:solidFill>
                  <a:srgbClr val="FF0000"/>
                </a:solidFill>
                <a:latin typeface="Times New Roman" panose="02020603050405020304" pitchFamily="18" charset="0"/>
                <a:cs typeface="Times New Roman" panose="02020603050405020304" pitchFamily="18" charset="0"/>
              </a:rPr>
              <a:t>Law School Admissions Council (LSAC)</a:t>
            </a:r>
          </a:p>
          <a:p>
            <a:pPr>
              <a:buFont typeface="Arial" panose="020B0604020202020204" pitchFamily="34" charset="0"/>
              <a:buChar char="•"/>
            </a:pPr>
            <a:r>
              <a:rPr lang="en-US" sz="2400" b="1" dirty="0">
                <a:solidFill>
                  <a:srgbClr val="FF0000"/>
                </a:solidFill>
                <a:latin typeface="Times New Roman" panose="02020603050405020304" pitchFamily="18" charset="0"/>
                <a:cs typeface="Times New Roman" panose="02020603050405020304" pitchFamily="18" charset="0"/>
              </a:rPr>
              <a:t>Law School Locator</a:t>
            </a:r>
          </a:p>
          <a:p>
            <a:pPr marL="742950" lvl="1" indent="-285750">
              <a:buFont typeface="Arial" panose="020B0604020202020204" pitchFamily="34" charset="0"/>
              <a:buChar char="•"/>
            </a:pPr>
            <a:r>
              <a:rPr lang="en-US" sz="2400" b="1" dirty="0">
                <a:solidFill>
                  <a:srgbClr val="FF0000"/>
                </a:solidFill>
                <a:latin typeface="Times New Roman" panose="02020603050405020304" pitchFamily="18" charset="0"/>
                <a:cs typeface="Times New Roman" panose="02020603050405020304" pitchFamily="18" charset="0"/>
              </a:rPr>
              <a:t>The LSAC Law School Locator gives you an idea of what schools you are most likely to be accepted into based on your GPA and LSAT score.</a:t>
            </a:r>
          </a:p>
          <a:p>
            <a:pPr>
              <a:buFont typeface="Arial" panose="020B0604020202020204" pitchFamily="34" charset="0"/>
              <a:buChar char="•"/>
            </a:pPr>
            <a:r>
              <a:rPr lang="en-US" sz="2400" b="1" dirty="0">
                <a:solidFill>
                  <a:srgbClr val="FF0000"/>
                </a:solidFill>
                <a:latin typeface="Times New Roman" panose="02020603050405020304" pitchFamily="18" charset="0"/>
                <a:cs typeface="Times New Roman" panose="02020603050405020304" pitchFamily="18" charset="0"/>
              </a:rPr>
              <a:t>Test Prep</a:t>
            </a:r>
          </a:p>
          <a:p>
            <a:pPr marL="742950" lvl="1" indent="-285750">
              <a:buFont typeface="Arial" panose="020B0604020202020204" pitchFamily="34" charset="0"/>
              <a:buChar char="•"/>
            </a:pPr>
            <a:r>
              <a:rPr lang="en-US" sz="2400" b="1" dirty="0">
                <a:solidFill>
                  <a:srgbClr val="FF0000"/>
                </a:solidFill>
                <a:latin typeface="Times New Roman" panose="02020603050405020304" pitchFamily="18" charset="0"/>
                <a:cs typeface="Times New Roman" panose="02020603050405020304" pitchFamily="18" charset="0"/>
              </a:rPr>
              <a:t>LSAC: LSAT Prep Tools –</a:t>
            </a:r>
          </a:p>
          <a:p>
            <a:pPr marL="742950" lvl="1" indent="-285750">
              <a:buFont typeface="Arial" panose="020B0604020202020204" pitchFamily="34" charset="0"/>
              <a:buChar char="•"/>
            </a:pPr>
            <a:r>
              <a:rPr lang="en-US" sz="2400" b="1" dirty="0">
                <a:solidFill>
                  <a:srgbClr val="FF0000"/>
                </a:solidFill>
                <a:latin typeface="Times New Roman" panose="02020603050405020304" pitchFamily="18" charset="0"/>
                <a:cs typeface="Times New Roman" panose="02020603050405020304" pitchFamily="18" charset="0"/>
              </a:rPr>
              <a:t>Khan Academy –</a:t>
            </a:r>
          </a:p>
          <a:p>
            <a:pPr marL="742950" lvl="1" indent="-285750">
              <a:buFont typeface="Arial" panose="020B0604020202020204" pitchFamily="34" charset="0"/>
              <a:buChar char="•"/>
            </a:pPr>
            <a:r>
              <a:rPr lang="en-US" sz="2400" b="1" dirty="0">
                <a:solidFill>
                  <a:srgbClr val="FF0000"/>
                </a:solidFill>
                <a:latin typeface="Times New Roman" panose="02020603050405020304" pitchFamily="18" charset="0"/>
                <a:cs typeface="Times New Roman" panose="02020603050405020304" pitchFamily="18" charset="0"/>
              </a:rPr>
              <a:t>Princeton Review, Kaplan, </a:t>
            </a:r>
            <a:r>
              <a:rPr lang="en-US" sz="2400" b="1" dirty="0" err="1">
                <a:solidFill>
                  <a:srgbClr val="FF0000"/>
                </a:solidFill>
                <a:latin typeface="Times New Roman" panose="02020603050405020304" pitchFamily="18" charset="0"/>
                <a:cs typeface="Times New Roman" panose="02020603050405020304" pitchFamily="18" charset="0"/>
              </a:rPr>
              <a:t>ExamKrackers</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PowerScore</a:t>
            </a:r>
            <a:r>
              <a:rPr lang="en-US" sz="2400" b="1" dirty="0">
                <a:solidFill>
                  <a:srgbClr val="FF0000"/>
                </a:solidFill>
                <a:latin typeface="Times New Roman" panose="02020603050405020304" pitchFamily="18" charset="0"/>
                <a:cs typeface="Times New Roman" panose="02020603050405020304" pitchFamily="18" charset="0"/>
              </a:rPr>
              <a:t>.</a:t>
            </a:r>
          </a:p>
          <a:p>
            <a:pPr lvl="0">
              <a:buFont typeface="Arial" panose="020B0604020202020204" pitchFamily="34" charset="0"/>
              <a:buChar char="•"/>
            </a:pPr>
            <a:r>
              <a:rPr lang="en-US" sz="2400" b="1" dirty="0">
                <a:solidFill>
                  <a:srgbClr val="FF0000"/>
                </a:solidFill>
                <a:latin typeface="Times New Roman" panose="02020603050405020304" pitchFamily="18" charset="0"/>
                <a:cs typeface="Times New Roman" panose="02020603050405020304" pitchFamily="18" charset="0"/>
              </a:rPr>
              <a:t>What is Ideal Profile?</a:t>
            </a:r>
          </a:p>
          <a:p>
            <a:pPr lvl="0">
              <a:buFont typeface="Arial" panose="020B0604020202020204" pitchFamily="34" charset="0"/>
              <a:buChar char="•"/>
            </a:pPr>
            <a:r>
              <a:rPr lang="en-US" sz="2400" b="1" dirty="0">
                <a:solidFill>
                  <a:srgbClr val="FF0000"/>
                </a:solidFill>
                <a:latin typeface="Times New Roman" panose="02020603050405020304" pitchFamily="18" charset="0"/>
                <a:cs typeface="Times New Roman" panose="02020603050405020304" pitchFamily="18" charset="0"/>
              </a:rPr>
              <a:t>What are Desired Major(s)?</a:t>
            </a:r>
          </a:p>
          <a:p>
            <a:pPr lvl="0">
              <a:buFont typeface="Arial" panose="020B0604020202020204" pitchFamily="34" charset="0"/>
              <a:buChar char="•"/>
            </a:pPr>
            <a:r>
              <a:rPr lang="en-US" sz="2400" b="1" dirty="0">
                <a:solidFill>
                  <a:srgbClr val="FF0000"/>
                </a:solidFill>
                <a:latin typeface="Times New Roman" panose="02020603050405020304" pitchFamily="18" charset="0"/>
                <a:cs typeface="Times New Roman" panose="02020603050405020304" pitchFamily="18" charset="0"/>
              </a:rPr>
              <a:t>What Should Transcript Look Like?</a:t>
            </a:r>
          </a:p>
          <a:p>
            <a:pPr lvl="1"/>
            <a:endParaRPr lang="en-US" sz="3600" dirty="0">
              <a:solidFill>
                <a:srgbClr val="FF0000"/>
              </a:solidFill>
              <a:latin typeface="Times New Roman"/>
            </a:endParaRPr>
          </a:p>
        </p:txBody>
      </p:sp>
    </p:spTree>
    <p:extLst>
      <p:ext uri="{BB962C8B-B14F-4D97-AF65-F5344CB8AC3E}">
        <p14:creationId xmlns:p14="http://schemas.microsoft.com/office/powerpoint/2010/main" val="1996789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723700" y="76200"/>
            <a:ext cx="5886450" cy="1455821"/>
          </a:xfrm>
          <a:prstGeom prst="rect">
            <a:avLst/>
          </a:prstGeom>
        </p:spPr>
        <p:txBody>
          <a:bodyPr>
            <a:no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2000" b="1" i="0" u="none" strike="noStrike" kern="0" cap="none" spc="0" normalizeH="0" baseline="0" noProof="0" dirty="0">
                <a:ln>
                  <a:noFill/>
                </a:ln>
                <a:solidFill>
                  <a:srgbClr val="FF0000"/>
                </a:solidFill>
                <a:effectLst/>
                <a:uLnTx/>
                <a:uFillTx/>
                <a:latin typeface="Times New Roman"/>
                <a:ea typeface="+mn-ea"/>
                <a:cs typeface="+mn-cs"/>
              </a:rPr>
              <a:t>Agenda</a:t>
            </a:r>
          </a:p>
        </p:txBody>
      </p:sp>
      <p:sp>
        <p:nvSpPr>
          <p:cNvPr id="4" name="Title 1"/>
          <p:cNvSpPr txBox="1">
            <a:spLocks/>
          </p:cNvSpPr>
          <p:nvPr/>
        </p:nvSpPr>
        <p:spPr>
          <a:xfrm>
            <a:off x="914400" y="1905000"/>
            <a:ext cx="8077200" cy="5029200"/>
          </a:xfrm>
          <a:prstGeom prst="rect">
            <a:avLst/>
          </a:prstGeom>
        </p:spPr>
        <p:txBody>
          <a:bodyPr>
            <a:noAutofit/>
          </a:bodyPr>
          <a:lstStyle/>
          <a:p>
            <a:pPr marL="642938" marR="0" lvl="0" indent="-642938" algn="l" defTabSz="685800" rtl="0" eaLnBrk="0" fontAlgn="base" latinLnBrk="0" hangingPunct="0">
              <a:lnSpc>
                <a:spcPct val="100000"/>
              </a:lnSpc>
              <a:spcBef>
                <a:spcPct val="0"/>
              </a:spcBef>
              <a:spcAft>
                <a:spcPct val="0"/>
              </a:spcAft>
              <a:buClrTx/>
              <a:buSzTx/>
              <a:buFont typeface="Wingdings"/>
              <a:buChar char="Ø"/>
              <a:tabLst/>
              <a:defRPr/>
            </a:pPr>
            <a:r>
              <a:rPr kumimoji="0" lang="en-US" sz="5400" b="1" i="0" u="none" strike="noStrike" kern="0" cap="none" spc="0" normalizeH="0" baseline="0" noProof="0" dirty="0">
                <a:ln>
                  <a:noFill/>
                </a:ln>
                <a:solidFill>
                  <a:srgbClr val="FF0000"/>
                </a:solidFill>
                <a:effectLst/>
                <a:uLnTx/>
                <a:uFillTx/>
                <a:latin typeface="Times New Roman"/>
                <a:ea typeface="+mn-ea"/>
                <a:cs typeface="+mn-cs"/>
              </a:rPr>
              <a:t>Welcome/Introduction </a:t>
            </a:r>
          </a:p>
          <a:p>
            <a:pPr marL="642938" marR="0" lvl="0" indent="-642938" algn="l" defTabSz="685800" rtl="0" eaLnBrk="0" fontAlgn="base" latinLnBrk="0" hangingPunct="0">
              <a:lnSpc>
                <a:spcPct val="100000"/>
              </a:lnSpc>
              <a:spcBef>
                <a:spcPct val="0"/>
              </a:spcBef>
              <a:spcAft>
                <a:spcPct val="0"/>
              </a:spcAft>
              <a:buClrTx/>
              <a:buSzTx/>
              <a:buFont typeface="Wingdings"/>
              <a:buChar char="Ø"/>
              <a:tabLst/>
              <a:defRPr/>
            </a:pPr>
            <a:r>
              <a:rPr kumimoji="0" lang="en-US" sz="5400" b="1" i="0" u="none" strike="noStrike" kern="0" cap="none" spc="0" normalizeH="0" baseline="0" noProof="0" dirty="0">
                <a:ln>
                  <a:noFill/>
                </a:ln>
                <a:solidFill>
                  <a:srgbClr val="FF0000"/>
                </a:solidFill>
                <a:effectLst/>
                <a:uLnTx/>
                <a:uFillTx/>
                <a:latin typeface="Times New Roman"/>
                <a:ea typeface="+mn-ea"/>
                <a:cs typeface="+mn-cs"/>
              </a:rPr>
              <a:t>Background</a:t>
            </a:r>
          </a:p>
          <a:p>
            <a:pPr marL="642938" marR="0" lvl="0" indent="-642938" algn="l" defTabSz="685800" rtl="0" eaLnBrk="0" fontAlgn="base" latinLnBrk="0" hangingPunct="0">
              <a:lnSpc>
                <a:spcPct val="100000"/>
              </a:lnSpc>
              <a:spcBef>
                <a:spcPct val="0"/>
              </a:spcBef>
              <a:spcAft>
                <a:spcPct val="0"/>
              </a:spcAft>
              <a:buClrTx/>
              <a:buSzTx/>
              <a:buFont typeface="Wingdings"/>
              <a:buChar char="Ø"/>
              <a:tabLst/>
              <a:defRPr/>
            </a:pPr>
            <a:r>
              <a:rPr lang="en-US" sz="5400" b="1" kern="0" dirty="0">
                <a:solidFill>
                  <a:srgbClr val="FF0000"/>
                </a:solidFill>
                <a:latin typeface="Times New Roman"/>
              </a:rPr>
              <a:t>Vision (Journey)</a:t>
            </a:r>
            <a:endParaRPr kumimoji="0" lang="en-US" sz="5400" b="1" i="0" u="none" strike="noStrike" kern="0" cap="none" spc="0" normalizeH="0" baseline="0" noProof="0" dirty="0">
              <a:ln>
                <a:noFill/>
              </a:ln>
              <a:solidFill>
                <a:srgbClr val="FF0000"/>
              </a:solidFill>
              <a:effectLst/>
              <a:uLnTx/>
              <a:uFillTx/>
              <a:latin typeface="Times New Roman"/>
              <a:ea typeface="+mn-ea"/>
              <a:cs typeface="+mn-cs"/>
            </a:endParaRPr>
          </a:p>
          <a:p>
            <a:pPr marL="642938" marR="0" lvl="0" indent="-642938" algn="l" defTabSz="685800" rtl="0" eaLnBrk="0" fontAlgn="base" latinLnBrk="0" hangingPunct="0">
              <a:lnSpc>
                <a:spcPct val="100000"/>
              </a:lnSpc>
              <a:spcBef>
                <a:spcPct val="0"/>
              </a:spcBef>
              <a:spcAft>
                <a:spcPct val="0"/>
              </a:spcAft>
              <a:buClrTx/>
              <a:buSzTx/>
              <a:buFont typeface="Wingdings"/>
              <a:buChar char="Ø"/>
              <a:tabLst/>
              <a:defRPr/>
            </a:pPr>
            <a:r>
              <a:rPr kumimoji="0" lang="en-US" sz="5400" b="1" i="0" u="none" strike="noStrike" kern="0" cap="none" spc="0" normalizeH="0" baseline="0" noProof="0" dirty="0">
                <a:ln>
                  <a:noFill/>
                </a:ln>
                <a:solidFill>
                  <a:srgbClr val="FF0000"/>
                </a:solidFill>
                <a:effectLst/>
                <a:uLnTx/>
                <a:uFillTx/>
                <a:latin typeface="Times New Roman"/>
                <a:ea typeface="+mn-ea"/>
                <a:cs typeface="+mn-cs"/>
              </a:rPr>
              <a:t>Takeaways</a:t>
            </a:r>
          </a:p>
          <a:p>
            <a:pPr marL="642938" marR="0" lvl="0" indent="-642938" algn="l" defTabSz="685800" rtl="0" eaLnBrk="0" fontAlgn="base" latinLnBrk="0" hangingPunct="0">
              <a:lnSpc>
                <a:spcPct val="100000"/>
              </a:lnSpc>
              <a:spcBef>
                <a:spcPct val="0"/>
              </a:spcBef>
              <a:spcAft>
                <a:spcPct val="0"/>
              </a:spcAft>
              <a:buClrTx/>
              <a:buSzTx/>
              <a:buFont typeface="Wingdings"/>
              <a:buChar char="Ø"/>
              <a:tabLst/>
              <a:defRPr/>
            </a:pPr>
            <a:r>
              <a:rPr kumimoji="0" lang="en-US" sz="5400" b="1" i="0" u="none" strike="noStrike" kern="0" cap="none" spc="0" normalizeH="0" baseline="0" noProof="0" dirty="0">
                <a:ln>
                  <a:noFill/>
                </a:ln>
                <a:solidFill>
                  <a:srgbClr val="FF0000"/>
                </a:solidFill>
                <a:effectLst/>
                <a:uLnTx/>
                <a:uFillTx/>
                <a:latin typeface="Times New Roman"/>
                <a:ea typeface="+mn-ea"/>
                <a:cs typeface="+mn-cs"/>
              </a:rPr>
              <a:t>Q&amp;A</a:t>
            </a:r>
          </a:p>
          <a:p>
            <a:pPr marL="642938" marR="0" lvl="0" indent="-642938" algn="ctr" defTabSz="685800" rtl="0" eaLnBrk="0" fontAlgn="base" latinLnBrk="0" hangingPunct="0">
              <a:lnSpc>
                <a:spcPct val="100000"/>
              </a:lnSpc>
              <a:spcBef>
                <a:spcPct val="0"/>
              </a:spcBef>
              <a:spcAft>
                <a:spcPct val="0"/>
              </a:spcAft>
              <a:buClrTx/>
              <a:buSzTx/>
              <a:buFont typeface="Wingdings"/>
              <a:buChar char="Ø"/>
              <a:tabLst/>
              <a:defRPr/>
            </a:pPr>
            <a:endParaRPr kumimoji="0" lang="en-US" sz="5400" b="1" i="0" u="none" strike="noStrike" kern="0" cap="none" spc="0" normalizeH="0" baseline="0" noProof="0" dirty="0">
              <a:ln>
                <a:noFill/>
              </a:ln>
              <a:solidFill>
                <a:srgbClr val="FF0000"/>
              </a:solidFill>
              <a:effectLst/>
              <a:uLnTx/>
              <a:uFillTx/>
              <a:latin typeface="Times New Roman"/>
              <a:ea typeface="+mn-ea"/>
              <a:cs typeface="+mn-cs"/>
            </a:endParaRPr>
          </a:p>
        </p:txBody>
      </p:sp>
    </p:spTree>
    <p:extLst>
      <p:ext uri="{BB962C8B-B14F-4D97-AF65-F5344CB8AC3E}">
        <p14:creationId xmlns:p14="http://schemas.microsoft.com/office/powerpoint/2010/main" val="592184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95400" y="428178"/>
            <a:ext cx="7543800" cy="54476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FF0000"/>
                </a:solidFill>
                <a:latin typeface="UniversRoman"/>
              </a:rPr>
              <a:t>Pre-Law Resources</a:t>
            </a:r>
          </a:p>
          <a:p>
            <a:endParaRPr lang="en-US" b="1" dirty="0">
              <a:solidFill>
                <a:srgbClr val="FF0000"/>
              </a:solidFill>
            </a:endParaRPr>
          </a:p>
          <a:p>
            <a:endParaRPr lang="en-US" b="1" dirty="0">
              <a:solidFill>
                <a:srgbClr val="FF0000"/>
              </a:solidFill>
            </a:endParaRPr>
          </a:p>
          <a:p>
            <a:endParaRPr lang="en-US" b="1" dirty="0">
              <a:solidFill>
                <a:srgbClr val="FF0000"/>
              </a:solidFill>
            </a:endParaRPr>
          </a:p>
          <a:p>
            <a:r>
              <a:rPr lang="en-US" b="1" dirty="0">
                <a:solidFill>
                  <a:srgbClr val="FF0000"/>
                </a:solidFill>
              </a:rPr>
              <a:t>There is no prelaw major at ​NC State. </a:t>
            </a:r>
            <a:r>
              <a:rPr lang="en-US" dirty="0">
                <a:solidFill>
                  <a:srgbClr val="FF0000"/>
                </a:solidFill>
              </a:rPr>
              <a:t> Any major is fine as long as it is academically rigorous. As a prelaw student, you should have certain goals for your undergraduate education -- you should acquire good oral and written communication skills as well as good listening skills, you should learn to think analytically and critically, and you should learn to read and synthesize large amounts of materials.</a:t>
            </a:r>
          </a:p>
          <a:p>
            <a:endParaRPr lang="en-US" dirty="0">
              <a:solidFill>
                <a:srgbClr val="FF0000"/>
              </a:solidFill>
            </a:endParaRPr>
          </a:p>
          <a:p>
            <a:r>
              <a:rPr lang="en-US" dirty="0">
                <a:solidFill>
                  <a:srgbClr val="FF0000"/>
                </a:solidFill>
              </a:rPr>
              <a:t>Whatever major you choose, challenge yourself. If possible, take a full course load each semester and attempt to earn honors.</a:t>
            </a:r>
          </a:p>
          <a:p>
            <a:endParaRPr lang="en-US" dirty="0">
              <a:solidFill>
                <a:srgbClr val="FF0000"/>
              </a:solidFill>
            </a:endParaRPr>
          </a:p>
          <a:p>
            <a:r>
              <a:rPr lang="en-US" dirty="0">
                <a:solidFill>
                  <a:srgbClr val="FF0000"/>
                </a:solidFill>
              </a:rPr>
              <a:t>Take a law-related courses here at NC State &gt; @Duke(FREE), @UNC, and </a:t>
            </a:r>
          </a:p>
          <a:p>
            <a:r>
              <a:rPr lang="en-US" dirty="0">
                <a:solidFill>
                  <a:srgbClr val="FF0000"/>
                </a:solidFill>
              </a:rPr>
              <a:t>@ NC Central University(criminal justice). These courses can be found in various departments such as, but not limited to English, Communication, History, Philosophy, Political Science, and Public Policy.</a:t>
            </a:r>
          </a:p>
          <a:p>
            <a:endParaRPr lang="en-US" dirty="0">
              <a:solidFill>
                <a:srgbClr val="FF0000"/>
              </a:solidFill>
            </a:endParaRPr>
          </a:p>
        </p:txBody>
      </p:sp>
    </p:spTree>
    <p:extLst>
      <p:ext uri="{BB962C8B-B14F-4D97-AF65-F5344CB8AC3E}">
        <p14:creationId xmlns:p14="http://schemas.microsoft.com/office/powerpoint/2010/main" val="3825383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66800" y="609600"/>
            <a:ext cx="7543800" cy="63709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FF0000"/>
                </a:solidFill>
                <a:latin typeface="UniversRoman"/>
              </a:rPr>
              <a:t>Pre-Law Resources</a:t>
            </a:r>
          </a:p>
          <a:p>
            <a:r>
              <a:rPr lang="en-US" dirty="0">
                <a:solidFill>
                  <a:srgbClr val="FF0000"/>
                </a:solidFill>
              </a:rPr>
              <a:t>No significance on </a:t>
            </a:r>
            <a:r>
              <a:rPr lang="en-US" b="1" dirty="0">
                <a:solidFill>
                  <a:srgbClr val="FF0000"/>
                </a:solidFill>
              </a:rPr>
              <a:t>double majors</a:t>
            </a:r>
            <a:r>
              <a:rPr lang="en-US" dirty="0">
                <a:solidFill>
                  <a:srgbClr val="FF0000"/>
                </a:solidFill>
              </a:rPr>
              <a:t> or if you have a </a:t>
            </a:r>
            <a:r>
              <a:rPr lang="en-US" b="1" dirty="0">
                <a:solidFill>
                  <a:srgbClr val="FF0000"/>
                </a:solidFill>
              </a:rPr>
              <a:t>minor</a:t>
            </a:r>
            <a:r>
              <a:rPr lang="en-US" dirty="0">
                <a:solidFill>
                  <a:srgbClr val="FF0000"/>
                </a:solidFill>
              </a:rPr>
              <a:t>.  </a:t>
            </a:r>
          </a:p>
          <a:p>
            <a:r>
              <a:rPr lang="en-US" dirty="0">
                <a:solidFill>
                  <a:srgbClr val="FF0000"/>
                </a:solidFill>
              </a:rPr>
              <a:t>Academically rigorous courses and do high-quality work.</a:t>
            </a:r>
          </a:p>
          <a:p>
            <a:endParaRPr lang="en-US" dirty="0">
              <a:solidFill>
                <a:srgbClr val="FF0000"/>
              </a:solidFill>
            </a:endParaRPr>
          </a:p>
          <a:p>
            <a:r>
              <a:rPr lang="en-US" b="1" dirty="0">
                <a:solidFill>
                  <a:srgbClr val="FF0000"/>
                </a:solidFill>
              </a:rPr>
              <a:t>Studying abroad</a:t>
            </a:r>
            <a:r>
              <a:rPr lang="en-US" dirty="0">
                <a:solidFill>
                  <a:srgbClr val="FF0000"/>
                </a:solidFill>
              </a:rPr>
              <a:t> for a semester or a year will not greatly affect your chances of admission to law school. Law schools are, however, interested in students who have diverse educational backgrounds. Additionally, bilingual attorneys often have a competitive edge. If you plan to study abroad, do so at a reputable program that is academically rigorous.  Volunteer, Shadow, Observation opportunities abroad.</a:t>
            </a:r>
          </a:p>
          <a:p>
            <a:endParaRPr lang="en-US" dirty="0">
              <a:solidFill>
                <a:srgbClr val="FF0000"/>
              </a:solidFill>
            </a:endParaRPr>
          </a:p>
          <a:p>
            <a:r>
              <a:rPr lang="en-US" dirty="0">
                <a:solidFill>
                  <a:srgbClr val="FF0000"/>
                </a:solidFill>
              </a:rPr>
              <a:t>Working for a lawyer or similar legal experience may be useful in assessing your interest in being a lawyer, but in general will not significantly affect your chances of admission to law school. MAKE A DIFFERENCE!!  </a:t>
            </a:r>
          </a:p>
          <a:p>
            <a:endParaRPr lang="en-US" dirty="0">
              <a:solidFill>
                <a:srgbClr val="FF0000"/>
              </a:solidFill>
            </a:endParaRPr>
          </a:p>
          <a:p>
            <a:r>
              <a:rPr lang="en-US" dirty="0">
                <a:solidFill>
                  <a:srgbClr val="FF0000"/>
                </a:solidFill>
              </a:rPr>
              <a:t>Law schools do look favorably on</a:t>
            </a:r>
            <a:r>
              <a:rPr lang="en-US" b="1" dirty="0">
                <a:solidFill>
                  <a:srgbClr val="FF0000"/>
                </a:solidFill>
              </a:rPr>
              <a:t> leadership skills</a:t>
            </a:r>
            <a:r>
              <a:rPr lang="en-US" dirty="0">
                <a:solidFill>
                  <a:srgbClr val="FF0000"/>
                </a:solidFill>
              </a:rPr>
              <a:t> and </a:t>
            </a:r>
            <a:r>
              <a:rPr lang="en-US" b="1" dirty="0">
                <a:solidFill>
                  <a:srgbClr val="FF0000"/>
                </a:solidFill>
              </a:rPr>
              <a:t>community service</a:t>
            </a:r>
            <a:r>
              <a:rPr lang="en-US" dirty="0">
                <a:solidFill>
                  <a:srgbClr val="FF0000"/>
                </a:solidFill>
              </a:rPr>
              <a:t> in their applicants. You should not participate in an activity just for your resume, but instead become involved in an activity because you have a true interest in it. Aim for quality over quantity. Making real contributions to just one or two organizations is much more meaningful than superficial affiliation with many groups.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rgbClr val="333333"/>
              </a:solidFill>
              <a:latin typeface="UniversRoman"/>
            </a:endParaRPr>
          </a:p>
        </p:txBody>
      </p:sp>
    </p:spTree>
    <p:extLst>
      <p:ext uri="{BB962C8B-B14F-4D97-AF65-F5344CB8AC3E}">
        <p14:creationId xmlns:p14="http://schemas.microsoft.com/office/powerpoint/2010/main" val="7587986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6200"/>
            <a:ext cx="7943850" cy="19389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0" b="1" i="0" u="none" strike="noStrike" kern="0" cap="none" spc="0" normalizeH="0" baseline="0" noProof="0" dirty="0">
                <a:ln>
                  <a:noFill/>
                </a:ln>
                <a:solidFill>
                  <a:srgbClr val="FF0000"/>
                </a:solidFill>
                <a:effectLst/>
                <a:uLnTx/>
                <a:uFillTx/>
                <a:latin typeface="Times New Roman"/>
                <a:ea typeface="+mn-ea"/>
                <a:cs typeface="+mn-cs"/>
              </a:rPr>
              <a:t> @ College</a:t>
            </a:r>
            <a:endParaRPr kumimoji="0" lang="en-US" sz="120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4" name="TextBox 3"/>
          <p:cNvSpPr txBox="1"/>
          <p:nvPr/>
        </p:nvSpPr>
        <p:spPr>
          <a:xfrm>
            <a:off x="762000" y="1447800"/>
            <a:ext cx="8001000" cy="520142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0000"/>
              </a:solidFill>
              <a:effectLst/>
              <a:uLnTx/>
              <a:uFillTx/>
              <a:latin typeface="Arial" charset="0"/>
              <a:ea typeface="+mn-ea"/>
              <a:cs typeface="Arial" charset="0"/>
            </a:endParaRPr>
          </a:p>
          <a:p>
            <a:pPr marL="285750" marR="0" lvl="0" indent="-285750" algn="ctr" defTabSz="914400" rtl="0" eaLnBrk="1" fontAlgn="base" latinLnBrk="0" hangingPunct="1">
              <a:lnSpc>
                <a:spcPct val="100000"/>
              </a:lnSpc>
              <a:spcBef>
                <a:spcPct val="0"/>
              </a:spcBef>
              <a:spcAft>
                <a:spcPct val="0"/>
              </a:spcAft>
              <a:buClrTx/>
              <a:buSzTx/>
              <a:buFont typeface="Wingdings" pitchFamily="2" charset="2"/>
              <a:buChar char="q"/>
              <a:tabLst/>
              <a:defRPr/>
            </a:pPr>
            <a:r>
              <a:rPr kumimoji="0" lang="en-US" sz="2000" b="0" i="0" u="none" strike="noStrike" kern="1200" cap="none" spc="0" normalizeH="0" baseline="0" noProof="0" dirty="0">
                <a:ln>
                  <a:noFill/>
                </a:ln>
                <a:solidFill>
                  <a:srgbClr val="FF0000"/>
                </a:solidFill>
                <a:effectLst/>
                <a:uLnTx/>
                <a:uFillTx/>
                <a:latin typeface="Times New Roman"/>
                <a:ea typeface="+mn-ea"/>
                <a:cs typeface="+mn-cs"/>
              </a:rPr>
              <a:t>Major/ Minor combinations (3)</a:t>
            </a:r>
          </a:p>
          <a:p>
            <a:pPr marL="285750" marR="0" lvl="0" indent="-285750" algn="ctr" defTabSz="914400" rtl="0" eaLnBrk="1" fontAlgn="base" latinLnBrk="0" hangingPunct="1">
              <a:lnSpc>
                <a:spcPct val="100000"/>
              </a:lnSpc>
              <a:spcBef>
                <a:spcPct val="0"/>
              </a:spcBef>
              <a:spcAft>
                <a:spcPct val="0"/>
              </a:spcAft>
              <a:buClrTx/>
              <a:buSzTx/>
              <a:buFont typeface="Wingdings" pitchFamily="2" charset="2"/>
              <a:buChar char="q"/>
              <a:tabLst/>
              <a:defRPr/>
            </a:pPr>
            <a:r>
              <a:rPr kumimoji="0" lang="en-US" sz="2000" b="0" i="0" u="none" strike="noStrike" kern="1200" cap="none" spc="0" normalizeH="0" baseline="0" noProof="0" dirty="0">
                <a:ln>
                  <a:noFill/>
                </a:ln>
                <a:solidFill>
                  <a:srgbClr val="FF0000"/>
                </a:solidFill>
                <a:effectLst/>
                <a:uLnTx/>
                <a:uFillTx/>
                <a:latin typeface="Times New Roman"/>
                <a:ea typeface="+mn-ea"/>
                <a:cs typeface="+mn-cs"/>
              </a:rPr>
              <a:t>Interdisciplinary Studies Major (3)</a:t>
            </a:r>
          </a:p>
          <a:p>
            <a:pPr marL="285750" marR="0" lvl="0" indent="-285750" algn="ctr" defTabSz="914400" rtl="0" eaLnBrk="1" fontAlgn="base" latinLnBrk="0" hangingPunct="1">
              <a:lnSpc>
                <a:spcPct val="100000"/>
              </a:lnSpc>
              <a:spcBef>
                <a:spcPct val="0"/>
              </a:spcBef>
              <a:spcAft>
                <a:spcPct val="0"/>
              </a:spcAft>
              <a:buClrTx/>
              <a:buSzTx/>
              <a:buFont typeface="Wingdings" pitchFamily="2" charset="2"/>
              <a:buChar char="q"/>
              <a:tabLst/>
              <a:defRPr/>
            </a:pPr>
            <a:r>
              <a:rPr kumimoji="0" lang="en-US" sz="2000" b="0" i="0" u="none" strike="noStrike" kern="1200" cap="none" spc="0" normalizeH="0" baseline="0" noProof="0" dirty="0">
                <a:ln>
                  <a:noFill/>
                </a:ln>
                <a:solidFill>
                  <a:srgbClr val="FF0000"/>
                </a:solidFill>
                <a:effectLst/>
                <a:uLnTx/>
                <a:uFillTx/>
                <a:latin typeface="Times New Roman"/>
                <a:ea typeface="+mn-ea"/>
                <a:cs typeface="+mn-cs"/>
              </a:rPr>
              <a:t>Interinstitutional enrollments –Duke/UNC-Chapel Hill/NC Central*</a:t>
            </a:r>
          </a:p>
          <a:p>
            <a:pPr marL="285750" marR="0" lvl="0" indent="-285750" algn="ctr" defTabSz="914400" rtl="0" eaLnBrk="1" fontAlgn="base" latinLnBrk="0" hangingPunct="1">
              <a:lnSpc>
                <a:spcPct val="100000"/>
              </a:lnSpc>
              <a:spcBef>
                <a:spcPct val="0"/>
              </a:spcBef>
              <a:spcAft>
                <a:spcPct val="0"/>
              </a:spcAft>
              <a:buClrTx/>
              <a:buSzTx/>
              <a:buFont typeface="Wingdings" pitchFamily="2" charset="2"/>
              <a:buChar char="q"/>
              <a:tabLst/>
              <a:defRPr/>
            </a:pPr>
            <a:r>
              <a:rPr kumimoji="0" lang="en-US" sz="2000" b="0" i="0" u="none" strike="noStrike" kern="1200" cap="none" spc="0" normalizeH="0" baseline="0" noProof="0" dirty="0">
                <a:ln>
                  <a:noFill/>
                </a:ln>
                <a:solidFill>
                  <a:srgbClr val="FF0000"/>
                </a:solidFill>
                <a:effectLst/>
                <a:uLnTx/>
                <a:uFillTx/>
                <a:latin typeface="Times New Roman"/>
                <a:ea typeface="+mn-ea"/>
                <a:cs typeface="+mn-cs"/>
              </a:rPr>
              <a:t>Honor Classes as non-Honors student </a:t>
            </a:r>
          </a:p>
          <a:p>
            <a:pPr marL="285750" marR="0" lvl="0" indent="-285750" algn="ctr" defTabSz="914400" rtl="0" eaLnBrk="1" fontAlgn="base" latinLnBrk="0" hangingPunct="1">
              <a:lnSpc>
                <a:spcPct val="100000"/>
              </a:lnSpc>
              <a:spcBef>
                <a:spcPct val="0"/>
              </a:spcBef>
              <a:spcAft>
                <a:spcPct val="0"/>
              </a:spcAft>
              <a:buClrTx/>
              <a:buSzTx/>
              <a:buFont typeface="Wingdings" pitchFamily="2" charset="2"/>
              <a:buChar char="q"/>
              <a:tabLst/>
              <a:defRPr/>
            </a:pPr>
            <a:r>
              <a:rPr kumimoji="0" lang="en-US" sz="2000" b="0" i="0" u="none" strike="noStrike" kern="1200" cap="none" spc="0" normalizeH="0" baseline="0" noProof="0" dirty="0">
                <a:ln>
                  <a:noFill/>
                </a:ln>
                <a:solidFill>
                  <a:srgbClr val="FF0000"/>
                </a:solidFill>
                <a:effectLst/>
                <a:uLnTx/>
                <a:uFillTx/>
                <a:latin typeface="Times New Roman"/>
                <a:ea typeface="+mn-ea"/>
                <a:cs typeface="+mn-cs"/>
              </a:rPr>
              <a:t>NC State Career and Professional School Fairs – (6-8)</a:t>
            </a:r>
          </a:p>
          <a:p>
            <a:pPr marL="285750" marR="0" lvl="0" indent="-285750" algn="ctr" defTabSz="914400" rtl="0" eaLnBrk="1" fontAlgn="base" latinLnBrk="0" hangingPunct="1">
              <a:lnSpc>
                <a:spcPct val="100000"/>
              </a:lnSpc>
              <a:spcBef>
                <a:spcPct val="0"/>
              </a:spcBef>
              <a:spcAft>
                <a:spcPct val="0"/>
              </a:spcAft>
              <a:buClrTx/>
              <a:buSzTx/>
              <a:buFont typeface="Wingdings" pitchFamily="2" charset="2"/>
              <a:buChar char="q"/>
              <a:tabLst/>
              <a:defRPr/>
            </a:pPr>
            <a:r>
              <a:rPr kumimoji="0" lang="en-US" sz="2000" b="0" i="0" u="none" strike="noStrike" kern="1200" cap="none" spc="0" normalizeH="0" baseline="0" noProof="0" dirty="0">
                <a:ln>
                  <a:noFill/>
                </a:ln>
                <a:solidFill>
                  <a:srgbClr val="FF0000"/>
                </a:solidFill>
                <a:effectLst/>
                <a:uLnTx/>
                <a:uFillTx/>
                <a:latin typeface="Times New Roman"/>
                <a:ea typeface="+mn-ea"/>
                <a:cs typeface="+mn-cs"/>
              </a:rPr>
              <a:t>Career and Professional School Fairs – Duke/UNC*</a:t>
            </a:r>
          </a:p>
          <a:p>
            <a:pPr marL="285750" marR="0" lvl="0" indent="-285750" algn="ctr" defTabSz="914400" rtl="0" eaLnBrk="1" fontAlgn="base" latinLnBrk="0" hangingPunct="1">
              <a:lnSpc>
                <a:spcPct val="100000"/>
              </a:lnSpc>
              <a:spcBef>
                <a:spcPct val="0"/>
              </a:spcBef>
              <a:spcAft>
                <a:spcPct val="0"/>
              </a:spcAft>
              <a:buClrTx/>
              <a:buSzTx/>
              <a:buFont typeface="Wingdings" pitchFamily="2" charset="2"/>
              <a:buChar char="q"/>
              <a:tabLst/>
              <a:defRPr/>
            </a:pPr>
            <a:r>
              <a:rPr kumimoji="0" lang="en-US" sz="2000" b="0" i="0" u="none" strike="noStrike" kern="1200" cap="none" spc="0" normalizeH="0" baseline="0" noProof="0" dirty="0">
                <a:ln>
                  <a:noFill/>
                </a:ln>
                <a:solidFill>
                  <a:srgbClr val="FF0000"/>
                </a:solidFill>
                <a:effectLst/>
                <a:uLnTx/>
                <a:uFillTx/>
                <a:latin typeface="Times New Roman"/>
                <a:ea typeface="+mn-ea"/>
                <a:cs typeface="+mn-cs"/>
              </a:rPr>
              <a:t>Create Pathways into Duke, NC Central, &amp; UNC Law Schools</a:t>
            </a:r>
          </a:p>
          <a:p>
            <a:pPr marL="285750" marR="0" lvl="0" indent="-285750" algn="ctr" defTabSz="914400" rtl="0" eaLnBrk="1" fontAlgn="base" latinLnBrk="0" hangingPunct="1">
              <a:lnSpc>
                <a:spcPct val="100000"/>
              </a:lnSpc>
              <a:spcBef>
                <a:spcPct val="0"/>
              </a:spcBef>
              <a:spcAft>
                <a:spcPct val="0"/>
              </a:spcAft>
              <a:buClrTx/>
              <a:buSzTx/>
              <a:buFont typeface="Wingdings" pitchFamily="2" charset="2"/>
              <a:buChar char="q"/>
              <a:tabLst/>
              <a:defRPr/>
            </a:pPr>
            <a:r>
              <a:rPr kumimoji="0" lang="en-US" sz="2000" b="0" i="0" u="none" strike="noStrike" kern="1200" cap="none" spc="0" normalizeH="0" baseline="0" noProof="0" dirty="0">
                <a:ln>
                  <a:noFill/>
                </a:ln>
                <a:solidFill>
                  <a:srgbClr val="FF0000"/>
                </a:solidFill>
                <a:effectLst/>
                <a:uLnTx/>
                <a:uFillTx/>
                <a:latin typeface="Times New Roman"/>
                <a:ea typeface="+mn-ea"/>
                <a:cs typeface="+mn-cs"/>
              </a:rPr>
              <a:t>Entrepreneur (Shark Tank) Competition Opportunities </a:t>
            </a:r>
          </a:p>
          <a:p>
            <a:pPr marL="285750" marR="0" lvl="0" indent="-285750" algn="ctr" defTabSz="914400" rtl="0" eaLnBrk="1" fontAlgn="base" latinLnBrk="0" hangingPunct="1">
              <a:lnSpc>
                <a:spcPct val="100000"/>
              </a:lnSpc>
              <a:spcBef>
                <a:spcPct val="0"/>
              </a:spcBef>
              <a:spcAft>
                <a:spcPct val="0"/>
              </a:spcAft>
              <a:buClrTx/>
              <a:buSzTx/>
              <a:buFont typeface="Wingdings" pitchFamily="2" charset="2"/>
              <a:buChar char="q"/>
              <a:tabLst/>
              <a:defRPr/>
            </a:pPr>
            <a:r>
              <a:rPr kumimoji="0" lang="en-US" sz="2000" b="0" i="0" u="none" strike="noStrike" kern="1200" cap="none" spc="0" normalizeH="0" baseline="0" noProof="0" dirty="0">
                <a:ln>
                  <a:noFill/>
                </a:ln>
                <a:solidFill>
                  <a:srgbClr val="FF0000"/>
                </a:solidFill>
                <a:effectLst/>
                <a:uLnTx/>
                <a:uFillTx/>
                <a:latin typeface="Times New Roman"/>
                <a:ea typeface="+mn-ea"/>
                <a:cs typeface="+mn-cs"/>
              </a:rPr>
              <a:t>Student Groups, Student Clubs, &amp; Student Organizations</a:t>
            </a:r>
          </a:p>
          <a:p>
            <a:pPr marL="285750" marR="0" lvl="0" indent="-285750" algn="ctr" defTabSz="914400" rtl="0" eaLnBrk="1" fontAlgn="base" latinLnBrk="0" hangingPunct="1">
              <a:lnSpc>
                <a:spcPct val="100000"/>
              </a:lnSpc>
              <a:spcBef>
                <a:spcPct val="0"/>
              </a:spcBef>
              <a:spcAft>
                <a:spcPct val="0"/>
              </a:spcAft>
              <a:buClrTx/>
              <a:buSzTx/>
              <a:buFont typeface="Wingdings" pitchFamily="2" charset="2"/>
              <a:buChar char="q"/>
              <a:tabLst/>
              <a:defRPr/>
            </a:pPr>
            <a:r>
              <a:rPr kumimoji="0" lang="en-US" sz="2000" b="0" i="0" u="none" strike="noStrike" kern="1200" cap="none" spc="0" normalizeH="0" baseline="0" noProof="0" dirty="0">
                <a:ln>
                  <a:noFill/>
                </a:ln>
                <a:solidFill>
                  <a:srgbClr val="FF0000"/>
                </a:solidFill>
                <a:effectLst/>
                <a:uLnTx/>
                <a:uFillTx/>
                <a:latin typeface="Times New Roman"/>
                <a:ea typeface="+mn-ea"/>
                <a:cs typeface="+mn-cs"/>
              </a:rPr>
              <a:t>Internships each Summer – shadow, “sit-in”</a:t>
            </a:r>
          </a:p>
          <a:p>
            <a:pPr marL="285750" marR="0" lvl="0" indent="-285750" algn="ctr" defTabSz="914400" rtl="0" eaLnBrk="1" fontAlgn="base" latinLnBrk="0" hangingPunct="1">
              <a:lnSpc>
                <a:spcPct val="100000"/>
              </a:lnSpc>
              <a:spcBef>
                <a:spcPct val="0"/>
              </a:spcBef>
              <a:spcAft>
                <a:spcPct val="0"/>
              </a:spcAft>
              <a:buClrTx/>
              <a:buSzTx/>
              <a:buFont typeface="Wingdings" pitchFamily="2" charset="2"/>
              <a:buChar char="q"/>
              <a:tabLst/>
              <a:defRPr/>
            </a:pPr>
            <a:r>
              <a:rPr kumimoji="0" lang="en-US" sz="2000" b="0" i="0" u="none" strike="noStrike" kern="1200" cap="none" spc="0" normalizeH="0" baseline="0" noProof="0" dirty="0">
                <a:ln>
                  <a:noFill/>
                </a:ln>
                <a:solidFill>
                  <a:srgbClr val="FF0000"/>
                </a:solidFill>
                <a:effectLst/>
                <a:uLnTx/>
                <a:uFillTx/>
                <a:latin typeface="Times New Roman"/>
                <a:ea typeface="+mn-ea"/>
                <a:cs typeface="+mn-cs"/>
              </a:rPr>
              <a:t>Graduate classes – UNC &amp; Duke</a:t>
            </a:r>
          </a:p>
          <a:p>
            <a:pPr marL="285750" marR="0" lvl="0" indent="-285750" algn="ctr" defTabSz="914400" rtl="0" eaLnBrk="1" fontAlgn="base" latinLnBrk="0" hangingPunct="1">
              <a:lnSpc>
                <a:spcPct val="100000"/>
              </a:lnSpc>
              <a:spcBef>
                <a:spcPct val="0"/>
              </a:spcBef>
              <a:spcAft>
                <a:spcPct val="0"/>
              </a:spcAft>
              <a:buClrTx/>
              <a:buSzTx/>
              <a:buFont typeface="Wingdings" pitchFamily="2" charset="2"/>
              <a:buChar char="q"/>
              <a:tabLst/>
              <a:defRPr/>
            </a:pPr>
            <a:r>
              <a:rPr kumimoji="0" lang="en-US" sz="2000" b="0" i="0" u="none" strike="noStrike" kern="1200" cap="none" spc="0" normalizeH="0" baseline="0" noProof="0" dirty="0">
                <a:ln>
                  <a:noFill/>
                </a:ln>
                <a:solidFill>
                  <a:srgbClr val="FF0000"/>
                </a:solidFill>
                <a:effectLst/>
                <a:uLnTx/>
                <a:uFillTx/>
                <a:latin typeface="Times New Roman"/>
                <a:ea typeface="+mn-ea"/>
                <a:cs typeface="+mn-cs"/>
              </a:rPr>
              <a:t>Gap Year Prep – Research, Professors, &amp; Portfolio </a:t>
            </a:r>
          </a:p>
          <a:p>
            <a:pPr marL="285750" marR="0" lvl="0" indent="-285750" algn="ctr" defTabSz="914400" rtl="0" eaLnBrk="1" fontAlgn="base" latinLnBrk="0" hangingPunct="1">
              <a:lnSpc>
                <a:spcPct val="100000"/>
              </a:lnSpc>
              <a:spcBef>
                <a:spcPct val="0"/>
              </a:spcBef>
              <a:spcAft>
                <a:spcPct val="0"/>
              </a:spcAft>
              <a:buClrTx/>
              <a:buSzTx/>
              <a:buFont typeface="Wingdings" pitchFamily="2" charset="2"/>
              <a:buChar char="q"/>
              <a:tabLst/>
              <a:defRPr/>
            </a:pPr>
            <a:r>
              <a:rPr kumimoji="0" lang="en-US" sz="2000" b="0" i="0" u="none" strike="noStrike" kern="1200" cap="none" spc="0" normalizeH="0" baseline="0" noProof="0" dirty="0">
                <a:ln>
                  <a:noFill/>
                </a:ln>
                <a:solidFill>
                  <a:srgbClr val="FF0000"/>
                </a:solidFill>
                <a:effectLst/>
                <a:uLnTx/>
                <a:uFillTx/>
                <a:latin typeface="Times New Roman"/>
                <a:ea typeface="+mn-ea"/>
                <a:cs typeface="+mn-cs"/>
              </a:rPr>
              <a:t>References/Resources – 2-6 Professors </a:t>
            </a:r>
            <a:endParaRPr kumimoji="0" lang="en-US" sz="2000" b="0" i="0" u="none" strike="noStrike" kern="1200" cap="none" spc="0" normalizeH="0" baseline="0" noProof="0" dirty="0">
              <a:ln>
                <a:noFill/>
              </a:ln>
              <a:solidFill>
                <a:srgbClr val="FF0000"/>
              </a:solidFill>
              <a:effectLst/>
              <a:uLnTx/>
              <a:uFillTx/>
              <a:latin typeface="Times New Roman"/>
              <a:ea typeface="+mn-ea"/>
              <a:cs typeface="Arial" charset="0"/>
            </a:endParaRPr>
          </a:p>
          <a:p>
            <a:pPr marL="285750" marR="0" lvl="0" indent="-285750" algn="ctr" defTabSz="914400" rtl="0" eaLnBrk="1" fontAlgn="base" latinLnBrk="0" hangingPunct="1">
              <a:lnSpc>
                <a:spcPct val="100000"/>
              </a:lnSpc>
              <a:spcBef>
                <a:spcPct val="0"/>
              </a:spcBef>
              <a:spcAft>
                <a:spcPct val="0"/>
              </a:spcAft>
              <a:buClrTx/>
              <a:buSzTx/>
              <a:buFont typeface="Wingdings" pitchFamily="2" charset="2"/>
              <a:buChar char="q"/>
              <a:tabLst/>
              <a:defRPr/>
            </a:pPr>
            <a:r>
              <a:rPr kumimoji="0" lang="en-US" sz="2000" b="0" i="0" u="none" strike="noStrike" kern="1200" cap="none" spc="0" normalizeH="0" baseline="0" noProof="0" dirty="0">
                <a:ln>
                  <a:noFill/>
                </a:ln>
                <a:solidFill>
                  <a:srgbClr val="FF0000"/>
                </a:solidFill>
                <a:effectLst/>
                <a:uLnTx/>
                <a:uFillTx/>
                <a:latin typeface="Times New Roman"/>
                <a:ea typeface="+mn-ea"/>
                <a:cs typeface="+mn-cs"/>
              </a:rPr>
              <a:t>“Self-placed” challenges – like Study Abroad,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a:ea typeface="+mn-ea"/>
                <a:cs typeface="+mn-cs"/>
              </a:rPr>
              <a:t>Internships Abroad, Undergrad. Research, </a:t>
            </a:r>
            <a:r>
              <a:rPr kumimoji="0" lang="en-US" sz="2000" b="0" i="0" u="none" strike="noStrike" kern="1200" cap="none" spc="0" normalizeH="0" baseline="0" noProof="0" dirty="0" err="1">
                <a:ln>
                  <a:noFill/>
                </a:ln>
                <a:solidFill>
                  <a:srgbClr val="FF0000"/>
                </a:solidFill>
                <a:effectLst/>
                <a:uLnTx/>
                <a:uFillTx/>
                <a:latin typeface="Times New Roman"/>
                <a:ea typeface="+mn-ea"/>
                <a:cs typeface="+mn-cs"/>
              </a:rPr>
              <a:t>Indep</a:t>
            </a:r>
            <a:r>
              <a:rPr kumimoji="0" lang="en-US" sz="2000" b="0" i="0" u="none" strike="noStrike" kern="1200" cap="none" spc="0" normalizeH="0" baseline="0" noProof="0" dirty="0">
                <a:ln>
                  <a:noFill/>
                </a:ln>
                <a:solidFill>
                  <a:srgbClr val="FF0000"/>
                </a:solidFill>
                <a:effectLst/>
                <a:uLnTx/>
                <a:uFillTx/>
                <a:latin typeface="Times New Roman"/>
                <a:ea typeface="+mn-ea"/>
                <a:cs typeface="+mn-cs"/>
              </a:rPr>
              <a:t>. Studies, TA’s,                   Volunteer at El Centro, Service Learning </a:t>
            </a:r>
            <a:r>
              <a:rPr kumimoji="0" lang="en-US" sz="2000" b="0" i="0" u="none" strike="noStrike" kern="1200" cap="none" spc="0" normalizeH="0" baseline="0" noProof="0" dirty="0" err="1">
                <a:ln>
                  <a:noFill/>
                </a:ln>
                <a:solidFill>
                  <a:srgbClr val="FF0000"/>
                </a:solidFill>
                <a:effectLst/>
                <a:uLnTx/>
                <a:uFillTx/>
                <a:latin typeface="Times New Roman"/>
                <a:ea typeface="+mn-ea"/>
                <a:cs typeface="+mn-cs"/>
              </a:rPr>
              <a:t>Opps</a:t>
            </a:r>
            <a:r>
              <a:rPr kumimoji="0" lang="en-US" sz="2000" b="0" i="0" u="none" strike="noStrike" kern="1200" cap="none" spc="0" normalizeH="0" baseline="0" noProof="0" dirty="0">
                <a:ln>
                  <a:noFill/>
                </a:ln>
                <a:solidFill>
                  <a:srgbClr val="FF0000"/>
                </a:solidFill>
                <a:effectLst/>
                <a:uLnTx/>
                <a:uFillTx/>
                <a:latin typeface="Times New Roman"/>
                <a:ea typeface="+mn-ea"/>
                <a:cs typeface="+mn-cs"/>
              </a:rPr>
              <a:t>.</a:t>
            </a:r>
            <a:endParaRPr kumimoji="0" lang="en-US" sz="2000" b="0" i="0" u="none" strike="noStrike" kern="1200" cap="none" spc="0" normalizeH="0" baseline="0" noProof="0" dirty="0">
              <a:ln>
                <a:noFill/>
              </a:ln>
              <a:solidFill>
                <a:srgbClr val="FF0000"/>
              </a:solidFill>
              <a:effectLst/>
              <a:uLnTx/>
              <a:uFillTx/>
              <a:latin typeface="Times New Roman"/>
              <a:ea typeface="+mn-ea"/>
              <a:cs typeface="Arial" charset="0"/>
            </a:endParaRPr>
          </a:p>
        </p:txBody>
      </p:sp>
    </p:spTree>
    <p:extLst>
      <p:ext uri="{BB962C8B-B14F-4D97-AF65-F5344CB8AC3E}">
        <p14:creationId xmlns:p14="http://schemas.microsoft.com/office/powerpoint/2010/main" val="4258584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381000"/>
            <a:ext cx="754380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9600" b="0" i="0" u="none" strike="noStrike" kern="1200" cap="none" spc="0" normalizeH="0" baseline="0" noProof="0" dirty="0">
                <a:ln>
                  <a:noFill/>
                </a:ln>
                <a:solidFill>
                  <a:srgbClr val="FF0000"/>
                </a:solidFill>
                <a:effectLst/>
                <a:uLnTx/>
                <a:uFillTx/>
                <a:latin typeface="Times New Roman"/>
                <a:ea typeface="+mn-ea"/>
                <a:cs typeface="+mn-cs"/>
              </a:rPr>
              <a:t>Comfort Zone</a:t>
            </a:r>
          </a:p>
        </p:txBody>
      </p:sp>
      <p:sp>
        <p:nvSpPr>
          <p:cNvPr id="8" name="Frame 7"/>
          <p:cNvSpPr/>
          <p:nvPr/>
        </p:nvSpPr>
        <p:spPr bwMode="auto">
          <a:xfrm>
            <a:off x="2819400" y="2628900"/>
            <a:ext cx="4267200" cy="2819400"/>
          </a:xfrm>
          <a:prstGeom prst="frame">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a:ea typeface="+mn-ea"/>
                <a:cs typeface="+mn-cs"/>
              </a:rPr>
              <a:t>	Socially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a:ea typeface="+mn-ea"/>
                <a:cs typeface="+mn-cs"/>
              </a:rPr>
              <a:t>	Intellectually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a:ea typeface="+mn-ea"/>
                <a:cs typeface="+mn-cs"/>
              </a:rPr>
              <a:t>	Personally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a:ea typeface="+mn-ea"/>
                <a:cs typeface="+mn-cs"/>
              </a:rPr>
              <a:t>	Professionally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a:ea typeface="+mn-ea"/>
                <a:cs typeface="+mn-cs"/>
              </a:rPr>
              <a:t>	Educationally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a:ea typeface="+mn-ea"/>
                <a:cs typeface="+mn-cs"/>
              </a:rPr>
              <a:t>  </a:t>
            </a:r>
          </a:p>
        </p:txBody>
      </p:sp>
      <p:sp>
        <p:nvSpPr>
          <p:cNvPr id="9" name="Right Arrow 8"/>
          <p:cNvSpPr/>
          <p:nvPr/>
        </p:nvSpPr>
        <p:spPr bwMode="auto">
          <a:xfrm rot="10800000">
            <a:off x="1568196" y="3796284"/>
            <a:ext cx="978408" cy="484632"/>
          </a:xfrm>
          <a:prstGeom prst="righ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10" name="Right Arrow 9"/>
          <p:cNvSpPr/>
          <p:nvPr/>
        </p:nvSpPr>
        <p:spPr bwMode="auto">
          <a:xfrm rot="5400000">
            <a:off x="4491228" y="5809488"/>
            <a:ext cx="978408" cy="484632"/>
          </a:xfrm>
          <a:prstGeom prst="righ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11" name="Right Arrow 10"/>
          <p:cNvSpPr/>
          <p:nvPr/>
        </p:nvSpPr>
        <p:spPr bwMode="auto">
          <a:xfrm>
            <a:off x="7359396" y="3886200"/>
            <a:ext cx="749808" cy="484632"/>
          </a:xfrm>
          <a:prstGeom prst="righ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12" name="Right Arrow 11"/>
          <p:cNvSpPr/>
          <p:nvPr/>
        </p:nvSpPr>
        <p:spPr bwMode="auto">
          <a:xfrm rot="16200000">
            <a:off x="4548378" y="1840230"/>
            <a:ext cx="864108" cy="484632"/>
          </a:xfrm>
          <a:prstGeom prst="righ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7028341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social media post&#10;&#10;Description automatically generated">
            <a:extLst>
              <a:ext uri="{FF2B5EF4-FFF2-40B4-BE49-F238E27FC236}">
                <a16:creationId xmlns:a16="http://schemas.microsoft.com/office/drawing/2014/main" id="{EA7B298E-D95A-4919-9469-4B16A60B73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304800"/>
            <a:ext cx="7848600" cy="6248400"/>
          </a:xfrm>
          <a:prstGeom prst="rect">
            <a:avLst/>
          </a:prstGeom>
        </p:spPr>
      </p:pic>
    </p:spTree>
    <p:extLst>
      <p:ext uri="{BB962C8B-B14F-4D97-AF65-F5344CB8AC3E}">
        <p14:creationId xmlns:p14="http://schemas.microsoft.com/office/powerpoint/2010/main" val="1597935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723700" y="76200"/>
            <a:ext cx="5886450" cy="1455821"/>
          </a:xfrm>
          <a:prstGeom prst="rect">
            <a:avLst/>
          </a:prstGeom>
        </p:spPr>
        <p:txBody>
          <a:bodyPr>
            <a:no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2000" b="1" i="0" u="none" strike="noStrike" kern="0" cap="none" spc="0" normalizeH="0" baseline="0" noProof="0" dirty="0">
                <a:ln>
                  <a:noFill/>
                </a:ln>
                <a:solidFill>
                  <a:srgbClr val="FF0000"/>
                </a:solidFill>
                <a:effectLst/>
                <a:uLnTx/>
                <a:uFillTx/>
                <a:latin typeface="Times New Roman"/>
                <a:ea typeface="+mn-ea"/>
                <a:cs typeface="+mn-cs"/>
              </a:rPr>
              <a:t>Agenda</a:t>
            </a:r>
          </a:p>
        </p:txBody>
      </p:sp>
      <p:sp>
        <p:nvSpPr>
          <p:cNvPr id="4" name="Title 1"/>
          <p:cNvSpPr txBox="1">
            <a:spLocks/>
          </p:cNvSpPr>
          <p:nvPr/>
        </p:nvSpPr>
        <p:spPr>
          <a:xfrm>
            <a:off x="914400" y="1905000"/>
            <a:ext cx="8077200" cy="5029200"/>
          </a:xfrm>
          <a:prstGeom prst="rect">
            <a:avLst/>
          </a:prstGeom>
        </p:spPr>
        <p:txBody>
          <a:bodyPr>
            <a:noAutofit/>
          </a:bodyPr>
          <a:lstStyle/>
          <a:p>
            <a:pPr marL="642938" marR="0" lvl="0" indent="-642938" algn="l" defTabSz="685800" rtl="0" eaLnBrk="0" fontAlgn="base" latinLnBrk="0" hangingPunct="0">
              <a:lnSpc>
                <a:spcPct val="100000"/>
              </a:lnSpc>
              <a:spcBef>
                <a:spcPct val="0"/>
              </a:spcBef>
              <a:spcAft>
                <a:spcPct val="0"/>
              </a:spcAft>
              <a:buClrTx/>
              <a:buSzTx/>
              <a:buFont typeface="Wingdings"/>
              <a:buChar char="Ø"/>
              <a:tabLst/>
              <a:defRPr/>
            </a:pPr>
            <a:r>
              <a:rPr kumimoji="0" lang="en-US" sz="5400" b="1" i="0" u="none" strike="noStrike" kern="0" cap="none" spc="0" normalizeH="0" baseline="0" noProof="0" dirty="0">
                <a:ln>
                  <a:noFill/>
                </a:ln>
                <a:solidFill>
                  <a:srgbClr val="FF0000"/>
                </a:solidFill>
                <a:effectLst/>
                <a:uLnTx/>
                <a:uFillTx/>
                <a:latin typeface="Times New Roman"/>
                <a:ea typeface="+mn-ea"/>
                <a:cs typeface="+mn-cs"/>
              </a:rPr>
              <a:t>Welcome/Introduction </a:t>
            </a:r>
          </a:p>
          <a:p>
            <a:pPr marL="642938" marR="0" lvl="0" indent="-642938" algn="l" defTabSz="685800" rtl="0" eaLnBrk="0" fontAlgn="base" latinLnBrk="0" hangingPunct="0">
              <a:lnSpc>
                <a:spcPct val="100000"/>
              </a:lnSpc>
              <a:spcBef>
                <a:spcPct val="0"/>
              </a:spcBef>
              <a:spcAft>
                <a:spcPct val="0"/>
              </a:spcAft>
              <a:buClrTx/>
              <a:buSzTx/>
              <a:buFont typeface="Wingdings"/>
              <a:buChar char="Ø"/>
              <a:tabLst/>
              <a:defRPr/>
            </a:pPr>
            <a:r>
              <a:rPr kumimoji="0" lang="en-US" sz="5400" b="1" i="0" u="none" strike="noStrike" kern="0" cap="none" spc="0" normalizeH="0" baseline="0" noProof="0" dirty="0">
                <a:ln>
                  <a:noFill/>
                </a:ln>
                <a:solidFill>
                  <a:srgbClr val="FF0000"/>
                </a:solidFill>
                <a:effectLst/>
                <a:uLnTx/>
                <a:uFillTx/>
                <a:latin typeface="Times New Roman"/>
                <a:ea typeface="+mn-ea"/>
                <a:cs typeface="+mn-cs"/>
              </a:rPr>
              <a:t>Background </a:t>
            </a:r>
          </a:p>
          <a:p>
            <a:pPr marL="642938" marR="0" lvl="0" indent="-642938" algn="l" defTabSz="685800" rtl="0" eaLnBrk="0" fontAlgn="base" latinLnBrk="0" hangingPunct="0">
              <a:lnSpc>
                <a:spcPct val="100000"/>
              </a:lnSpc>
              <a:spcBef>
                <a:spcPct val="0"/>
              </a:spcBef>
              <a:spcAft>
                <a:spcPct val="0"/>
              </a:spcAft>
              <a:buClrTx/>
              <a:buSzTx/>
              <a:buFont typeface="Wingdings"/>
              <a:buChar char="Ø"/>
              <a:tabLst/>
              <a:defRPr/>
            </a:pPr>
            <a:r>
              <a:rPr kumimoji="0" lang="en-US" sz="5400" b="1" i="0" u="none" strike="noStrike" kern="0" cap="none" spc="0" normalizeH="0" baseline="0" noProof="0" dirty="0">
                <a:ln>
                  <a:noFill/>
                </a:ln>
                <a:solidFill>
                  <a:srgbClr val="FF0000"/>
                </a:solidFill>
                <a:effectLst/>
                <a:uLnTx/>
                <a:uFillTx/>
                <a:latin typeface="Times New Roman"/>
                <a:ea typeface="+mn-ea"/>
                <a:cs typeface="+mn-cs"/>
              </a:rPr>
              <a:t>Vision (Journey)</a:t>
            </a:r>
          </a:p>
          <a:p>
            <a:pPr marL="642938" marR="0" lvl="0" indent="-642938" algn="l" defTabSz="685800" rtl="0" eaLnBrk="0" fontAlgn="base" latinLnBrk="0" hangingPunct="0">
              <a:lnSpc>
                <a:spcPct val="100000"/>
              </a:lnSpc>
              <a:spcBef>
                <a:spcPct val="0"/>
              </a:spcBef>
              <a:spcAft>
                <a:spcPct val="0"/>
              </a:spcAft>
              <a:buClrTx/>
              <a:buSzTx/>
              <a:buFont typeface="Wingdings"/>
              <a:buChar char="Ø"/>
              <a:tabLst/>
              <a:defRPr/>
            </a:pPr>
            <a:r>
              <a:rPr kumimoji="0" lang="en-US" sz="5400" b="1" i="0" u="none" strike="noStrike" kern="0" cap="none" spc="0" normalizeH="0" baseline="0" noProof="0" dirty="0">
                <a:ln>
                  <a:noFill/>
                </a:ln>
                <a:solidFill>
                  <a:srgbClr val="FF0000"/>
                </a:solidFill>
                <a:effectLst/>
                <a:uLnTx/>
                <a:uFillTx/>
                <a:latin typeface="Times New Roman"/>
                <a:ea typeface="+mn-ea"/>
                <a:cs typeface="+mn-cs"/>
              </a:rPr>
              <a:t>Takeaways</a:t>
            </a:r>
          </a:p>
          <a:p>
            <a:pPr marR="0" lvl="0" algn="l" defTabSz="685800" rtl="0" eaLnBrk="0" fontAlgn="base" latinLnBrk="0" hangingPunct="0">
              <a:lnSpc>
                <a:spcPct val="100000"/>
              </a:lnSpc>
              <a:spcBef>
                <a:spcPct val="0"/>
              </a:spcBef>
              <a:spcAft>
                <a:spcPct val="0"/>
              </a:spcAft>
              <a:buClrTx/>
              <a:buSzTx/>
              <a:tabLst/>
              <a:defRPr/>
            </a:pPr>
            <a:endParaRPr kumimoji="0" lang="en-US" sz="5400" b="1" i="0" u="none" strike="noStrike" kern="0" cap="none" spc="0" normalizeH="0" baseline="0" noProof="0" dirty="0">
              <a:ln>
                <a:noFill/>
              </a:ln>
              <a:solidFill>
                <a:srgbClr val="FF0000"/>
              </a:solidFill>
              <a:effectLst/>
              <a:uLnTx/>
              <a:uFillTx/>
              <a:latin typeface="Times New Roman"/>
              <a:ea typeface="+mn-ea"/>
              <a:cs typeface="+mn-cs"/>
            </a:endParaRPr>
          </a:p>
          <a:p>
            <a:pPr marL="642938" marR="0" lvl="0" indent="-642938" algn="ctr" defTabSz="685800" rtl="0" eaLnBrk="0" fontAlgn="base" latinLnBrk="0" hangingPunct="0">
              <a:lnSpc>
                <a:spcPct val="100000"/>
              </a:lnSpc>
              <a:spcBef>
                <a:spcPct val="0"/>
              </a:spcBef>
              <a:spcAft>
                <a:spcPct val="0"/>
              </a:spcAft>
              <a:buClrTx/>
              <a:buSzTx/>
              <a:buFont typeface="Wingdings"/>
              <a:buChar char="Ø"/>
              <a:tabLst/>
              <a:defRPr/>
            </a:pPr>
            <a:endParaRPr kumimoji="0" lang="en-US" sz="5400" b="1" i="0" u="none" strike="noStrike" kern="0" cap="none" spc="0" normalizeH="0" baseline="0" noProof="0" dirty="0">
              <a:ln>
                <a:noFill/>
              </a:ln>
              <a:solidFill>
                <a:srgbClr val="FF0000"/>
              </a:solidFill>
              <a:effectLst/>
              <a:uLnTx/>
              <a:uFillTx/>
              <a:latin typeface="Times New Roman"/>
              <a:ea typeface="+mn-ea"/>
              <a:cs typeface="+mn-cs"/>
            </a:endParaRPr>
          </a:p>
        </p:txBody>
      </p:sp>
    </p:spTree>
    <p:extLst>
      <p:ext uri="{BB962C8B-B14F-4D97-AF65-F5344CB8AC3E}">
        <p14:creationId xmlns:p14="http://schemas.microsoft.com/office/powerpoint/2010/main" val="39660967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723900" y="381000"/>
            <a:ext cx="8153400" cy="1676400"/>
          </a:xfrm>
          <a:prstGeom prst="rect">
            <a:avLst/>
          </a:prstGeom>
        </p:spPr>
        <p:txBody>
          <a:bodyP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0" cap="none" spc="0" normalizeH="0" baseline="0" noProof="0" dirty="0">
                <a:ln>
                  <a:noFill/>
                </a:ln>
                <a:solidFill>
                  <a:srgbClr val="FF0000"/>
                </a:solidFill>
                <a:effectLst/>
                <a:uLnTx/>
                <a:uFillTx/>
                <a:latin typeface="Times New Roman"/>
                <a:ea typeface="+mn-ea"/>
                <a:cs typeface="+mn-cs"/>
              </a:rPr>
              <a:t>Takeaways</a:t>
            </a:r>
          </a:p>
        </p:txBody>
      </p:sp>
      <p:pic>
        <p:nvPicPr>
          <p:cNvPr id="4098" name="Picture 2" descr="North Carolina State Wolfpack | American Football Wiki | Fandom">
            <a:extLst>
              <a:ext uri="{FF2B5EF4-FFF2-40B4-BE49-F238E27FC236}">
                <a16:creationId xmlns:a16="http://schemas.microsoft.com/office/drawing/2014/main" id="{BCD427D2-E3C8-5D6E-192B-72FF2982C6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590800"/>
            <a:ext cx="1933575" cy="237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0294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723900" y="381000"/>
            <a:ext cx="8153400" cy="1676400"/>
          </a:xfrm>
          <a:prstGeom prst="rect">
            <a:avLst/>
          </a:prstGeom>
        </p:spPr>
        <p:txBody>
          <a:bodyP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0" cap="none" spc="0" normalizeH="0" baseline="0" noProof="0" dirty="0">
                <a:ln>
                  <a:noFill/>
                </a:ln>
                <a:solidFill>
                  <a:srgbClr val="FF0000"/>
                </a:solidFill>
                <a:effectLst/>
                <a:uLnTx/>
                <a:uFillTx/>
                <a:latin typeface="Times New Roman"/>
                <a:ea typeface="+mn-ea"/>
                <a:cs typeface="+mn-cs"/>
              </a:rPr>
              <a:t>Takeaways</a:t>
            </a:r>
          </a:p>
        </p:txBody>
      </p:sp>
      <p:sp>
        <p:nvSpPr>
          <p:cNvPr id="3" name="Title 1">
            <a:extLst>
              <a:ext uri="{FF2B5EF4-FFF2-40B4-BE49-F238E27FC236}">
                <a16:creationId xmlns:a16="http://schemas.microsoft.com/office/drawing/2014/main" id="{52569C0D-25B3-4B3A-823A-8F703F90657C}"/>
              </a:ext>
            </a:extLst>
          </p:cNvPr>
          <p:cNvSpPr txBox="1">
            <a:spLocks/>
          </p:cNvSpPr>
          <p:nvPr/>
        </p:nvSpPr>
        <p:spPr>
          <a:xfrm>
            <a:off x="914400" y="1905000"/>
            <a:ext cx="8077200" cy="5029200"/>
          </a:xfrm>
          <a:prstGeom prst="rect">
            <a:avLst/>
          </a:prstGeom>
        </p:spPr>
        <p:txBody>
          <a:bodyPr>
            <a:noAutofit/>
          </a:bodyPr>
          <a:lstStyle/>
          <a:p>
            <a:pPr marL="642938" lvl="0" indent="-642938" defTabSz="685800" eaLnBrk="0" fontAlgn="base" hangingPunct="0">
              <a:spcBef>
                <a:spcPct val="0"/>
              </a:spcBef>
              <a:spcAft>
                <a:spcPct val="0"/>
              </a:spcAft>
              <a:buFont typeface="Wingdings"/>
              <a:buChar char="Ø"/>
              <a:defRPr/>
            </a:pPr>
            <a:r>
              <a:rPr lang="en-US" sz="3600" b="1" kern="0" dirty="0">
                <a:solidFill>
                  <a:srgbClr val="FF0000"/>
                </a:solidFill>
              </a:rPr>
              <a:t>“Always Open Door/Empty Chair”</a:t>
            </a:r>
          </a:p>
          <a:p>
            <a:pPr marL="642938" lvl="0" indent="-642938" defTabSz="685800" eaLnBrk="0" fontAlgn="base" hangingPunct="0">
              <a:spcBef>
                <a:spcPct val="0"/>
              </a:spcBef>
              <a:spcAft>
                <a:spcPct val="0"/>
              </a:spcAft>
              <a:buFont typeface="Wingdings"/>
              <a:buChar char="Ø"/>
              <a:defRPr/>
            </a:pPr>
            <a:r>
              <a:rPr lang="en-US" sz="3600" b="1" kern="0" dirty="0">
                <a:solidFill>
                  <a:srgbClr val="FF0000"/>
                </a:solidFill>
              </a:rPr>
              <a:t>18+ yrs. of Law School Pathways</a:t>
            </a:r>
          </a:p>
          <a:p>
            <a:pPr marL="642938" marR="0" lvl="0" indent="-642938" algn="l" defTabSz="685800" rtl="0" eaLnBrk="0" fontAlgn="base" latinLnBrk="0" hangingPunct="0">
              <a:lnSpc>
                <a:spcPct val="100000"/>
              </a:lnSpc>
              <a:spcBef>
                <a:spcPct val="0"/>
              </a:spcBef>
              <a:spcAft>
                <a:spcPct val="0"/>
              </a:spcAft>
              <a:buClrTx/>
              <a:buSzTx/>
              <a:buFont typeface="Wingdings"/>
              <a:buChar char="Ø"/>
              <a:tabLst/>
              <a:defRPr/>
            </a:pPr>
            <a:r>
              <a:rPr kumimoji="0" lang="en-US" sz="3600" b="1" i="1" u="none" strike="noStrike" kern="0" cap="none" spc="0" normalizeH="0" baseline="0" noProof="0" dirty="0">
                <a:ln>
                  <a:noFill/>
                </a:ln>
                <a:solidFill>
                  <a:srgbClr val="FF0000"/>
                </a:solidFill>
                <a:effectLst/>
                <a:uLnTx/>
                <a:uFillTx/>
                <a:latin typeface="Times New Roman"/>
                <a:ea typeface="+mn-ea"/>
                <a:cs typeface="+mn-cs"/>
              </a:rPr>
              <a:t>It Takes More Than A Major (Global)</a:t>
            </a:r>
          </a:p>
          <a:p>
            <a:pPr marL="642938" marR="0" lvl="0" indent="-642938" algn="l" defTabSz="685800" rtl="0" eaLnBrk="0" fontAlgn="base" latinLnBrk="0" hangingPunct="0">
              <a:lnSpc>
                <a:spcPct val="100000"/>
              </a:lnSpc>
              <a:spcBef>
                <a:spcPct val="0"/>
              </a:spcBef>
              <a:spcAft>
                <a:spcPct val="0"/>
              </a:spcAft>
              <a:buClrTx/>
              <a:buSzTx/>
              <a:buFont typeface="Wingdings"/>
              <a:buChar char="Ø"/>
              <a:tabLst/>
              <a:defRPr/>
            </a:pPr>
            <a:r>
              <a:rPr kumimoji="0" lang="en-US" sz="3600" b="1" i="0" u="none" strike="noStrike" kern="0" cap="none" spc="0" normalizeH="0" baseline="0" noProof="0" dirty="0">
                <a:ln>
                  <a:noFill/>
                </a:ln>
                <a:solidFill>
                  <a:srgbClr val="FF0000"/>
                </a:solidFill>
                <a:effectLst/>
                <a:uLnTx/>
                <a:uFillTx/>
                <a:latin typeface="Times New Roman"/>
                <a:ea typeface="+mn-ea"/>
                <a:cs typeface="+mn-cs"/>
              </a:rPr>
              <a:t>Education vs. Degree</a:t>
            </a:r>
          </a:p>
          <a:p>
            <a:pPr marL="642938" indent="-642938" defTabSz="685800" eaLnBrk="0" fontAlgn="base" hangingPunct="0">
              <a:spcBef>
                <a:spcPct val="0"/>
              </a:spcBef>
              <a:spcAft>
                <a:spcPct val="0"/>
              </a:spcAft>
              <a:buFont typeface="Wingdings"/>
              <a:buChar char="Ø"/>
              <a:defRPr/>
            </a:pPr>
            <a:r>
              <a:rPr lang="en-US" sz="3600" b="1" dirty="0">
                <a:solidFill>
                  <a:srgbClr val="FF0000"/>
                </a:solidFill>
              </a:rPr>
              <a:t>Digital Portfolios/Gap Year Portfolio</a:t>
            </a:r>
          </a:p>
          <a:p>
            <a:pPr marL="642938" marR="0" lvl="0" indent="-642938" algn="l" defTabSz="685800" rtl="0" eaLnBrk="0" fontAlgn="base" latinLnBrk="0" hangingPunct="0">
              <a:lnSpc>
                <a:spcPct val="100000"/>
              </a:lnSpc>
              <a:spcBef>
                <a:spcPct val="0"/>
              </a:spcBef>
              <a:spcAft>
                <a:spcPct val="0"/>
              </a:spcAft>
              <a:buClrTx/>
              <a:buSzTx/>
              <a:buFont typeface="Wingdings"/>
              <a:buChar char="Ø"/>
              <a:tabLst/>
              <a:defRPr/>
            </a:pPr>
            <a:r>
              <a:rPr kumimoji="0" lang="en-US" sz="3600" b="1" i="0" u="none" strike="noStrike" kern="0" cap="none" spc="0" normalizeH="0" baseline="0" noProof="0" dirty="0">
                <a:ln>
                  <a:noFill/>
                </a:ln>
                <a:solidFill>
                  <a:srgbClr val="FF0000"/>
                </a:solidFill>
                <a:effectLst/>
                <a:uLnTx/>
                <a:uFillTx/>
                <a:latin typeface="Times New Roman"/>
              </a:rPr>
              <a:t>Value &lt;-&gt; Virtual</a:t>
            </a:r>
          </a:p>
          <a:p>
            <a:pPr marL="642938" lvl="0" indent="-642938" defTabSz="685800" eaLnBrk="0" fontAlgn="base" hangingPunct="0">
              <a:spcBef>
                <a:spcPct val="0"/>
              </a:spcBef>
              <a:spcAft>
                <a:spcPct val="0"/>
              </a:spcAft>
              <a:buFont typeface="Wingdings"/>
              <a:buChar char="Ø"/>
              <a:defRPr/>
            </a:pPr>
            <a:r>
              <a:rPr lang="en-US" sz="3600" b="1" kern="0" dirty="0">
                <a:solidFill>
                  <a:srgbClr val="FF0000"/>
                </a:solidFill>
              </a:rPr>
              <a:t>Senior Bridge Workshop</a:t>
            </a:r>
          </a:p>
          <a:p>
            <a:pPr marL="642938" lvl="0" indent="-642938" defTabSz="685800" eaLnBrk="0" fontAlgn="base" hangingPunct="0">
              <a:spcBef>
                <a:spcPct val="0"/>
              </a:spcBef>
              <a:spcAft>
                <a:spcPct val="0"/>
              </a:spcAft>
              <a:buFont typeface="Wingdings"/>
              <a:buChar char="Ø"/>
              <a:defRPr/>
            </a:pPr>
            <a:r>
              <a:rPr lang="en-US" sz="3600" b="1" kern="0" dirty="0">
                <a:solidFill>
                  <a:srgbClr val="FF0000"/>
                </a:solidFill>
              </a:rPr>
              <a:t>Visioneering</a:t>
            </a:r>
          </a:p>
          <a:p>
            <a:pPr marR="0" lvl="0" algn="ctr" defTabSz="685800" rtl="0" eaLnBrk="0" fontAlgn="base" latinLnBrk="0" hangingPunct="0">
              <a:lnSpc>
                <a:spcPct val="100000"/>
              </a:lnSpc>
              <a:spcBef>
                <a:spcPct val="0"/>
              </a:spcBef>
              <a:spcAft>
                <a:spcPct val="0"/>
              </a:spcAft>
              <a:buClrTx/>
              <a:buSzTx/>
              <a:tabLst/>
              <a:defRPr/>
            </a:pPr>
            <a:endParaRPr kumimoji="0" lang="en-US" sz="5400" b="1" i="0" u="none" strike="noStrike" kern="0" cap="none" spc="0" normalizeH="0" baseline="0" noProof="0" dirty="0">
              <a:ln>
                <a:noFill/>
              </a:ln>
              <a:solidFill>
                <a:srgbClr val="FF0000"/>
              </a:solidFill>
              <a:effectLst/>
              <a:uLnTx/>
              <a:uFillTx/>
              <a:latin typeface="Times New Roman"/>
              <a:ea typeface="+mn-ea"/>
              <a:cs typeface="+mn-cs"/>
            </a:endParaRPr>
          </a:p>
        </p:txBody>
      </p:sp>
    </p:spTree>
    <p:extLst>
      <p:ext uri="{BB962C8B-B14F-4D97-AF65-F5344CB8AC3E}">
        <p14:creationId xmlns:p14="http://schemas.microsoft.com/office/powerpoint/2010/main" val="10668060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295400"/>
            <a:ext cx="7848600" cy="5334000"/>
          </a:xfrm>
        </p:spPr>
        <p:txBody>
          <a:bodyPr>
            <a:noAutofit/>
          </a:bodyPr>
          <a:lstStyle/>
          <a:p>
            <a:r>
              <a:rPr lang="en-US" sz="9600" b="1" i="1" dirty="0">
                <a:solidFill>
                  <a:srgbClr val="FF0000"/>
                </a:solidFill>
              </a:rPr>
              <a:t> Senior Bridge</a:t>
            </a:r>
            <a:br>
              <a:rPr lang="en-US" sz="9600" b="1" i="1" dirty="0">
                <a:solidFill>
                  <a:srgbClr val="FF0000"/>
                </a:solidFill>
              </a:rPr>
            </a:br>
            <a:r>
              <a:rPr lang="en-US" sz="9600" b="1" i="1" dirty="0">
                <a:solidFill>
                  <a:srgbClr val="FF0000"/>
                </a:solidFill>
              </a:rPr>
              <a:t>Workshop!</a:t>
            </a:r>
            <a:endParaRPr lang="en-US" sz="15000" b="1" i="1" dirty="0">
              <a:solidFill>
                <a:srgbClr val="FF0000"/>
              </a:solidFill>
            </a:endParaRPr>
          </a:p>
        </p:txBody>
      </p:sp>
      <p:pic>
        <p:nvPicPr>
          <p:cNvPr id="4100" name="Picture 4" descr="Simple Black Flat Drawing Of A Japanese Architecture Bridge Structure  Royalty Free SVG, Cliparts, Vectors, And Stock Illustration. Image  134548142.">
            <a:extLst>
              <a:ext uri="{FF2B5EF4-FFF2-40B4-BE49-F238E27FC236}">
                <a16:creationId xmlns:a16="http://schemas.microsoft.com/office/drawing/2014/main" id="{E8C6BECE-E755-8E3C-767C-8DF2AE36EF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32725"/>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ridge architecture structure landmark image vector illustration drawing  color Stock Vector | Adobe Stock">
            <a:extLst>
              <a:ext uri="{FF2B5EF4-FFF2-40B4-BE49-F238E27FC236}">
                <a16:creationId xmlns:a16="http://schemas.microsoft.com/office/drawing/2014/main" id="{C043B575-B96F-B2CE-48AA-48C240D6C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597" y="632725"/>
            <a:ext cx="2419350" cy="1895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Garden Bridges - Outdoor Decor - The Home Depot">
            <a:extLst>
              <a:ext uri="{FF2B5EF4-FFF2-40B4-BE49-F238E27FC236}">
                <a16:creationId xmlns:a16="http://schemas.microsoft.com/office/drawing/2014/main" id="{6568437B-3AC4-4C61-A861-86F1304B2A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0950" y="50889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8079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28600"/>
            <a:ext cx="7848600" cy="6400800"/>
          </a:xfrm>
        </p:spPr>
        <p:txBody>
          <a:bodyPr>
            <a:noAutofit/>
          </a:bodyPr>
          <a:lstStyle/>
          <a:p>
            <a:pPr>
              <a:spcBef>
                <a:spcPts val="0"/>
              </a:spcBef>
              <a:spcAft>
                <a:spcPts val="0"/>
              </a:spcAft>
            </a:pPr>
            <a:r>
              <a:rPr lang="en-US" sz="5400" b="1" i="1" dirty="0">
                <a:solidFill>
                  <a:srgbClr val="FF0000"/>
                </a:solidFill>
              </a:rPr>
              <a:t>Senior Bridge Workshop!</a:t>
            </a:r>
            <a:br>
              <a:rPr lang="en-US" sz="5400" b="1" i="1" dirty="0">
                <a:solidFill>
                  <a:srgbClr val="FF0000"/>
                </a:solidFill>
              </a:rPr>
            </a:br>
            <a:br>
              <a:rPr lang="en-US" sz="3600" b="1" i="1" dirty="0">
                <a:solidFill>
                  <a:srgbClr val="FF0000"/>
                </a:solidFill>
              </a:rPr>
            </a:br>
            <a:r>
              <a:rPr lang="en-US" sz="4000" b="1" i="1" dirty="0">
                <a:latin typeface="Cambria" panose="02040503050406030204" pitchFamily="18" charset="0"/>
                <a:ea typeface="Cambria" panose="02040503050406030204" pitchFamily="18" charset="0"/>
                <a:cs typeface="Times New Roman" panose="02020603050405020304" pitchFamily="18" charset="0"/>
              </a:rPr>
              <a:t>“When The Shift Hits The Pan(</a:t>
            </a:r>
            <a:r>
              <a:rPr lang="en-US" sz="4000" b="1" i="1" dirty="0" err="1">
                <a:latin typeface="Cambria" panose="02040503050406030204" pitchFamily="18" charset="0"/>
                <a:ea typeface="Cambria" panose="02040503050406030204" pitchFamily="18" charset="0"/>
                <a:cs typeface="Times New Roman" panose="02020603050405020304" pitchFamily="18" charset="0"/>
              </a:rPr>
              <a:t>demic</a:t>
            </a:r>
            <a:r>
              <a:rPr lang="en-US" sz="4000" b="1" i="1" dirty="0">
                <a:latin typeface="Cambria" panose="02040503050406030204" pitchFamily="18" charset="0"/>
                <a:ea typeface="Cambria" panose="02040503050406030204" pitchFamily="18" charset="0"/>
                <a:cs typeface="Times New Roman" panose="02020603050405020304" pitchFamily="18" charset="0"/>
              </a:rPr>
              <a:t>) - Are you </a:t>
            </a:r>
            <a:r>
              <a:rPr lang="en-US" sz="4000" b="1" i="1" dirty="0">
                <a:solidFill>
                  <a:srgbClr val="FF0000"/>
                </a:solidFill>
                <a:latin typeface="Cambria" panose="02040503050406030204" pitchFamily="18" charset="0"/>
                <a:ea typeface="Cambria" panose="02040503050406030204" pitchFamily="18" charset="0"/>
                <a:cs typeface="Times New Roman" panose="02020603050405020304" pitchFamily="18" charset="0"/>
              </a:rPr>
              <a:t>S</a:t>
            </a:r>
            <a:r>
              <a:rPr lang="en-US" sz="4000" b="1" i="1" dirty="0">
                <a:latin typeface="Cambria" panose="02040503050406030204" pitchFamily="18" charset="0"/>
                <a:ea typeface="Cambria" panose="02040503050406030204" pitchFamily="18" charset="0"/>
                <a:cs typeface="Times New Roman" panose="02020603050405020304" pitchFamily="18" charset="0"/>
              </a:rPr>
              <a:t>ocially, </a:t>
            </a:r>
            <a:r>
              <a:rPr lang="en-US" sz="4000" b="1" i="1" dirty="0">
                <a:solidFill>
                  <a:srgbClr val="FF0000"/>
                </a:solidFill>
                <a:latin typeface="Cambria" panose="02040503050406030204" pitchFamily="18" charset="0"/>
                <a:ea typeface="Cambria" panose="02040503050406030204" pitchFamily="18" charset="0"/>
                <a:cs typeface="Times New Roman" panose="02020603050405020304" pitchFamily="18" charset="0"/>
              </a:rPr>
              <a:t>A</a:t>
            </a:r>
            <a:r>
              <a:rPr lang="en-US" sz="4000" b="1" i="1" dirty="0">
                <a:latin typeface="Cambria" panose="02040503050406030204" pitchFamily="18" charset="0"/>
                <a:ea typeface="Cambria" panose="02040503050406030204" pitchFamily="18" charset="0"/>
                <a:cs typeface="Times New Roman" panose="02020603050405020304" pitchFamily="18" charset="0"/>
              </a:rPr>
              <a:t>cademically, </a:t>
            </a:r>
            <a:r>
              <a:rPr lang="en-US" sz="4000" b="1" i="1" dirty="0">
                <a:solidFill>
                  <a:srgbClr val="FF0000"/>
                </a:solidFill>
                <a:latin typeface="Cambria" panose="02040503050406030204" pitchFamily="18" charset="0"/>
                <a:ea typeface="Cambria" panose="02040503050406030204" pitchFamily="18" charset="0"/>
                <a:cs typeface="Times New Roman" panose="02020603050405020304" pitchFamily="18" charset="0"/>
              </a:rPr>
              <a:t>F</a:t>
            </a:r>
            <a:r>
              <a:rPr lang="en-US" sz="4000" b="1" i="1" dirty="0">
                <a:latin typeface="Cambria" panose="02040503050406030204" pitchFamily="18" charset="0"/>
                <a:ea typeface="Cambria" panose="02040503050406030204" pitchFamily="18" charset="0"/>
                <a:cs typeface="Times New Roman" panose="02020603050405020304" pitchFamily="18" charset="0"/>
              </a:rPr>
              <a:t>inancially, </a:t>
            </a:r>
            <a:br>
              <a:rPr lang="en-US" sz="4000" dirty="0">
                <a:latin typeface="Cambria" panose="02040503050406030204" pitchFamily="18" charset="0"/>
                <a:ea typeface="Cambria" panose="02040503050406030204" pitchFamily="18" charset="0"/>
                <a:cs typeface="Times New Roman" panose="02020603050405020304" pitchFamily="18" charset="0"/>
              </a:rPr>
            </a:br>
            <a:r>
              <a:rPr lang="en-US" sz="4000" b="1" i="1" dirty="0">
                <a:latin typeface="Cambria" panose="02040503050406030204" pitchFamily="18" charset="0"/>
                <a:ea typeface="Cambria" panose="02040503050406030204" pitchFamily="18" charset="0"/>
                <a:cs typeface="Times New Roman" panose="02020603050405020304" pitchFamily="18" charset="0"/>
              </a:rPr>
              <a:t>and </a:t>
            </a:r>
            <a:r>
              <a:rPr lang="en-US" sz="4000" b="1" i="1" dirty="0">
                <a:solidFill>
                  <a:srgbClr val="FF0000"/>
                </a:solidFill>
                <a:latin typeface="Cambria" panose="02040503050406030204" pitchFamily="18" charset="0"/>
                <a:ea typeface="Cambria" panose="02040503050406030204" pitchFamily="18" charset="0"/>
                <a:cs typeface="Times New Roman" panose="02020603050405020304" pitchFamily="18" charset="0"/>
              </a:rPr>
              <a:t>E</a:t>
            </a:r>
            <a:r>
              <a:rPr lang="en-US" sz="4000" b="1" i="1" dirty="0">
                <a:latin typeface="Cambria" panose="02040503050406030204" pitchFamily="18" charset="0"/>
                <a:ea typeface="Cambria" panose="02040503050406030204" pitchFamily="18" charset="0"/>
                <a:cs typeface="Times New Roman" panose="02020603050405020304" pitchFamily="18" charset="0"/>
              </a:rPr>
              <a:t>motionally (</a:t>
            </a:r>
            <a:r>
              <a:rPr lang="en-US" sz="4000" b="1" i="1" dirty="0">
                <a:solidFill>
                  <a:srgbClr val="FF0000"/>
                </a:solidFill>
                <a:latin typeface="Cambria" panose="02040503050406030204" pitchFamily="18" charset="0"/>
                <a:ea typeface="Cambria" panose="02040503050406030204" pitchFamily="18" charset="0"/>
                <a:cs typeface="Times New Roman" panose="02020603050405020304" pitchFamily="18" charset="0"/>
              </a:rPr>
              <a:t>S.A.F.E.</a:t>
            </a:r>
            <a:r>
              <a:rPr lang="en-US" sz="4000" b="1" i="1" dirty="0">
                <a:latin typeface="Cambria" panose="02040503050406030204" pitchFamily="18" charset="0"/>
                <a:ea typeface="Cambria" panose="02040503050406030204" pitchFamily="18" charset="0"/>
                <a:cs typeface="Times New Roman" panose="02020603050405020304" pitchFamily="18" charset="0"/>
              </a:rPr>
              <a:t>) Prepared for Health/Law School, &amp; Life Successes?”</a:t>
            </a:r>
            <a:br>
              <a:rPr lang="en-US" sz="1100" dirty="0">
                <a:latin typeface="Cambria" panose="02040503050406030204" pitchFamily="18" charset="0"/>
                <a:ea typeface="Cambria" panose="02040503050406030204" pitchFamily="18" charset="0"/>
                <a:cs typeface="Times New Roman" panose="02020603050405020304" pitchFamily="18" charset="0"/>
              </a:rPr>
            </a:br>
            <a:endParaRPr lang="en-US" sz="2400" b="1" i="1" dirty="0">
              <a:solidFill>
                <a:srgbClr val="FF0000"/>
              </a:solidFill>
            </a:endParaRPr>
          </a:p>
        </p:txBody>
      </p:sp>
    </p:spTree>
    <p:extLst>
      <p:ext uri="{BB962C8B-B14F-4D97-AF65-F5344CB8AC3E}">
        <p14:creationId xmlns:p14="http://schemas.microsoft.com/office/powerpoint/2010/main" val="2272875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723700" y="76200"/>
            <a:ext cx="5886450" cy="1455821"/>
          </a:xfrm>
          <a:prstGeom prst="rect">
            <a:avLst/>
          </a:prstGeom>
        </p:spPr>
        <p:txBody>
          <a:bodyPr>
            <a:no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2000" b="1" i="0" u="none" strike="noStrike" kern="0" cap="none" spc="0" normalizeH="0" baseline="0" noProof="0" dirty="0">
                <a:ln>
                  <a:noFill/>
                </a:ln>
                <a:solidFill>
                  <a:srgbClr val="FF0000"/>
                </a:solidFill>
                <a:effectLst/>
                <a:uLnTx/>
                <a:uFillTx/>
                <a:latin typeface="Times New Roman"/>
                <a:ea typeface="+mn-ea"/>
                <a:cs typeface="+mn-cs"/>
              </a:rPr>
              <a:t>Agenda</a:t>
            </a:r>
          </a:p>
        </p:txBody>
      </p:sp>
      <p:sp>
        <p:nvSpPr>
          <p:cNvPr id="4" name="Title 1"/>
          <p:cNvSpPr txBox="1">
            <a:spLocks/>
          </p:cNvSpPr>
          <p:nvPr/>
        </p:nvSpPr>
        <p:spPr>
          <a:xfrm>
            <a:off x="914400" y="1905000"/>
            <a:ext cx="8077200" cy="5029200"/>
          </a:xfrm>
          <a:prstGeom prst="rect">
            <a:avLst/>
          </a:prstGeom>
        </p:spPr>
        <p:txBody>
          <a:bodyPr>
            <a:noAutofit/>
          </a:bodyPr>
          <a:lstStyle/>
          <a:p>
            <a:pPr marL="642938" marR="0" lvl="0" indent="-642938" algn="l" defTabSz="685800" rtl="0" eaLnBrk="0" fontAlgn="base" latinLnBrk="0" hangingPunct="0">
              <a:lnSpc>
                <a:spcPct val="100000"/>
              </a:lnSpc>
              <a:spcBef>
                <a:spcPct val="0"/>
              </a:spcBef>
              <a:spcAft>
                <a:spcPct val="0"/>
              </a:spcAft>
              <a:buClrTx/>
              <a:buSzTx/>
              <a:buFont typeface="Wingdings"/>
              <a:buChar char="Ø"/>
              <a:tabLst/>
              <a:defRPr/>
            </a:pPr>
            <a:r>
              <a:rPr kumimoji="0" lang="en-US" sz="5400" b="1" i="0" u="none" strike="noStrike" kern="0" cap="none" spc="0" normalizeH="0" baseline="0" noProof="0" dirty="0">
                <a:ln>
                  <a:noFill/>
                </a:ln>
                <a:solidFill>
                  <a:srgbClr val="FF0000"/>
                </a:solidFill>
                <a:effectLst/>
                <a:uLnTx/>
                <a:uFillTx/>
                <a:latin typeface="Times New Roman"/>
                <a:ea typeface="+mn-ea"/>
                <a:cs typeface="+mn-cs"/>
              </a:rPr>
              <a:t>Welcome/Introduction </a:t>
            </a:r>
          </a:p>
          <a:p>
            <a:pPr marR="0" lvl="0" algn="ctr" defTabSz="685800" rtl="0" eaLnBrk="0" fontAlgn="base" latinLnBrk="0" hangingPunct="0">
              <a:lnSpc>
                <a:spcPct val="100000"/>
              </a:lnSpc>
              <a:spcBef>
                <a:spcPct val="0"/>
              </a:spcBef>
              <a:spcAft>
                <a:spcPct val="0"/>
              </a:spcAft>
              <a:buClrTx/>
              <a:buSzTx/>
              <a:tabLst/>
              <a:defRPr/>
            </a:pPr>
            <a:endParaRPr kumimoji="0" lang="en-US" sz="5400" b="1" i="0" u="none" strike="noStrike" kern="0" cap="none" spc="0" normalizeH="0" baseline="0" noProof="0" dirty="0">
              <a:ln>
                <a:noFill/>
              </a:ln>
              <a:solidFill>
                <a:srgbClr val="FF0000"/>
              </a:solidFill>
              <a:effectLst/>
              <a:uLnTx/>
              <a:uFillTx/>
              <a:latin typeface="Times New Roman"/>
              <a:ea typeface="+mn-ea"/>
              <a:cs typeface="+mn-cs"/>
            </a:endParaRPr>
          </a:p>
        </p:txBody>
      </p:sp>
    </p:spTree>
    <p:extLst>
      <p:ext uri="{BB962C8B-B14F-4D97-AF65-F5344CB8AC3E}">
        <p14:creationId xmlns:p14="http://schemas.microsoft.com/office/powerpoint/2010/main" val="22757796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athways to Success | The University of North Carolina at Pembroke">
            <a:extLst>
              <a:ext uri="{FF2B5EF4-FFF2-40B4-BE49-F238E27FC236}">
                <a16:creationId xmlns:a16="http://schemas.microsoft.com/office/drawing/2014/main" id="{25A79C8A-0AA3-B5A9-E970-D0E2669551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95953"/>
            <a:ext cx="2743200" cy="1194847"/>
          </a:xfrm>
          <a:prstGeom prst="rect">
            <a:avLst/>
          </a:prstGeom>
          <a:noFill/>
          <a:effectLst>
            <a:reflection blurRad="1270000" stA="0" endPos="6500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28565" y="2667000"/>
            <a:ext cx="8615435"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err="1">
                <a:ln>
                  <a:noFill/>
                </a:ln>
                <a:solidFill>
                  <a:srgbClr val="FF0000"/>
                </a:solidFill>
                <a:effectLst/>
                <a:uLnTx/>
                <a:uFillTx/>
                <a:latin typeface="Arial Black" pitchFamily="34" charset="0"/>
                <a:ea typeface="+mn-ea"/>
                <a:cs typeface="+mn-cs"/>
              </a:rPr>
              <a:t>Visioneering</a:t>
            </a:r>
            <a:endParaRPr kumimoji="0" lang="en-US" sz="9600" b="1" i="0" u="none" strike="noStrike" kern="1200" cap="none" spc="0" normalizeH="0" baseline="0" noProof="0" dirty="0">
              <a:ln>
                <a:noFill/>
              </a:ln>
              <a:solidFill>
                <a:srgbClr val="FF0000"/>
              </a:solidFill>
              <a:effectLst/>
              <a:uLnTx/>
              <a:uFillTx/>
              <a:latin typeface="Calibri"/>
              <a:ea typeface="+mn-ea"/>
              <a:cs typeface="+mn-cs"/>
            </a:endParaRPr>
          </a:p>
        </p:txBody>
      </p:sp>
      <p:pic>
        <p:nvPicPr>
          <p:cNvPr id="4" name="Picture 8" descr="Free Law Degree Cliparts, Download Free Law Degree Cliparts png images,  Free ClipArts on Clipart Library">
            <a:extLst>
              <a:ext uri="{FF2B5EF4-FFF2-40B4-BE49-F238E27FC236}">
                <a16:creationId xmlns:a16="http://schemas.microsoft.com/office/drawing/2014/main" id="{6439544A-1874-459F-B4BF-BF543DA2AC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274760"/>
            <a:ext cx="1905000" cy="1344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3495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373438"/>
            <a:ext cx="9067800" cy="60939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800" b="1" i="0" u="none" strike="noStrike" kern="1200" cap="none" spc="0" normalizeH="0" baseline="0" noProof="0" dirty="0">
                <a:ln>
                  <a:noFill/>
                </a:ln>
                <a:solidFill>
                  <a:srgbClr val="FF0000"/>
                </a:solidFill>
                <a:effectLst/>
                <a:uLnTx/>
                <a:uFillTx/>
                <a:latin typeface="Times New Roman"/>
                <a:ea typeface="+mn-ea"/>
                <a:cs typeface="+mn-cs"/>
              </a:rPr>
              <a:t>“The Only Thing Worse Than Being Blind Is Having  Sight and No VISION.</a:t>
            </a:r>
          </a:p>
        </p:txBody>
      </p:sp>
      <p:sp>
        <p:nvSpPr>
          <p:cNvPr id="4" name="TextBox 3"/>
          <p:cNvSpPr txBox="1"/>
          <p:nvPr/>
        </p:nvSpPr>
        <p:spPr>
          <a:xfrm>
            <a:off x="5105400" y="6172200"/>
            <a:ext cx="385746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Times New Roman"/>
                <a:ea typeface="+mn-ea"/>
                <a:cs typeface="+mn-cs"/>
              </a:rPr>
              <a:t>	Helen Keller </a:t>
            </a: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24646010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76200"/>
            <a:ext cx="8610600" cy="1455821"/>
          </a:xfrm>
          <a:prstGeom prst="rect">
            <a:avLst/>
          </a:prstGeom>
        </p:spPr>
        <p:txBody>
          <a:bodyPr>
            <a:no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2000" b="1" i="0" u="none" strike="noStrike" kern="0" cap="none" spc="0" normalizeH="0" baseline="0" noProof="0" dirty="0">
                <a:ln>
                  <a:noFill/>
                </a:ln>
                <a:solidFill>
                  <a:srgbClr val="FF0000"/>
                </a:solidFill>
                <a:effectLst/>
                <a:uLnTx/>
                <a:uFillTx/>
                <a:latin typeface="Times New Roman"/>
                <a:ea typeface="+mn-ea"/>
                <a:cs typeface="+mn-cs"/>
              </a:rPr>
              <a:t>Top 10 Law</a:t>
            </a:r>
          </a:p>
        </p:txBody>
      </p:sp>
      <p:sp>
        <p:nvSpPr>
          <p:cNvPr id="4" name="Title 1"/>
          <p:cNvSpPr txBox="1">
            <a:spLocks/>
          </p:cNvSpPr>
          <p:nvPr/>
        </p:nvSpPr>
        <p:spPr>
          <a:xfrm>
            <a:off x="609600" y="1838227"/>
            <a:ext cx="8077200" cy="5029200"/>
          </a:xfrm>
          <a:prstGeom prst="rect">
            <a:avLst/>
          </a:prstGeom>
        </p:spPr>
        <p:txBody>
          <a:bodyPr>
            <a:noAutofit/>
          </a:bodyPr>
          <a:lstStyle/>
          <a:p>
            <a:pPr marL="971550" marR="0" lvl="1" indent="-514350" algn="l" defTabSz="685800" rtl="0" eaLnBrk="0" fontAlgn="base" latinLnBrk="0" hangingPunct="0">
              <a:lnSpc>
                <a:spcPct val="100000"/>
              </a:lnSpc>
              <a:spcBef>
                <a:spcPct val="0"/>
              </a:spcBef>
              <a:spcAft>
                <a:spcPct val="0"/>
              </a:spcAft>
              <a:buClrTx/>
              <a:buSzTx/>
              <a:buFont typeface="+mj-lt"/>
              <a:buAutoNum type="arabicPeriod"/>
              <a:tabLst/>
              <a:defRPr/>
            </a:pPr>
            <a:r>
              <a:rPr kumimoji="0" lang="en-US" sz="2400" b="1" i="0" u="none" strike="noStrike" kern="0" cap="none" spc="0" normalizeH="0" baseline="0" noProof="0" dirty="0">
                <a:ln>
                  <a:noFill/>
                </a:ln>
                <a:solidFill>
                  <a:srgbClr val="FF0000"/>
                </a:solidFill>
                <a:effectLst/>
                <a:uLnTx/>
                <a:uFillTx/>
                <a:latin typeface="Arial Black" panose="020B0A04020102020204" pitchFamily="34" charset="0"/>
                <a:ea typeface="+mn-ea"/>
                <a:cs typeface="+mn-cs"/>
              </a:rPr>
              <a:t>Yale </a:t>
            </a:r>
          </a:p>
          <a:p>
            <a:pPr marL="971550" marR="0" lvl="1" indent="-514350" algn="l" defTabSz="685800" rtl="0" eaLnBrk="0" fontAlgn="base" latinLnBrk="0" hangingPunct="0">
              <a:lnSpc>
                <a:spcPct val="100000"/>
              </a:lnSpc>
              <a:spcBef>
                <a:spcPct val="0"/>
              </a:spcBef>
              <a:spcAft>
                <a:spcPct val="0"/>
              </a:spcAft>
              <a:buClrTx/>
              <a:buSzTx/>
              <a:buFont typeface="+mj-lt"/>
              <a:buAutoNum type="arabicPeriod"/>
              <a:tabLst/>
              <a:defRPr/>
            </a:pPr>
            <a:r>
              <a:rPr lang="en-US" sz="2400" b="1" kern="0" dirty="0">
                <a:solidFill>
                  <a:srgbClr val="FF0000"/>
                </a:solidFill>
                <a:latin typeface="Arial Black" panose="020B0A04020102020204" pitchFamily="34" charset="0"/>
              </a:rPr>
              <a:t>Stanford</a:t>
            </a:r>
          </a:p>
          <a:p>
            <a:pPr marL="971550" marR="0" lvl="1" indent="-514350" algn="l" defTabSz="685800" rtl="0" eaLnBrk="0" fontAlgn="base" latinLnBrk="0" hangingPunct="0">
              <a:lnSpc>
                <a:spcPct val="100000"/>
              </a:lnSpc>
              <a:spcBef>
                <a:spcPct val="0"/>
              </a:spcBef>
              <a:spcAft>
                <a:spcPct val="0"/>
              </a:spcAft>
              <a:buClrTx/>
              <a:buSzTx/>
              <a:buFont typeface="+mj-lt"/>
              <a:buAutoNum type="arabicPeriod"/>
              <a:tabLst/>
              <a:defRPr/>
            </a:pPr>
            <a:r>
              <a:rPr kumimoji="0" lang="en-US" sz="2400" b="1" i="0" u="none" strike="noStrike" kern="0" cap="none" spc="0" normalizeH="0" baseline="0" noProof="0" dirty="0">
                <a:ln>
                  <a:noFill/>
                </a:ln>
                <a:solidFill>
                  <a:srgbClr val="FF0000"/>
                </a:solidFill>
                <a:effectLst/>
                <a:uLnTx/>
                <a:uFillTx/>
                <a:latin typeface="Arial Black" panose="020B0A04020102020204" pitchFamily="34" charset="0"/>
                <a:ea typeface="+mn-ea"/>
                <a:cs typeface="+mn-cs"/>
              </a:rPr>
              <a:t>University of Chicago</a:t>
            </a:r>
          </a:p>
          <a:p>
            <a:pPr marL="971550" marR="0" lvl="1" indent="-514350" algn="l" defTabSz="685800" rtl="0" eaLnBrk="0" fontAlgn="base" latinLnBrk="0" hangingPunct="0">
              <a:lnSpc>
                <a:spcPct val="100000"/>
              </a:lnSpc>
              <a:spcBef>
                <a:spcPct val="0"/>
              </a:spcBef>
              <a:spcAft>
                <a:spcPct val="0"/>
              </a:spcAft>
              <a:buClrTx/>
              <a:buSzTx/>
              <a:buFont typeface="+mj-lt"/>
              <a:buAutoNum type="arabicPeriod"/>
              <a:tabLst/>
              <a:defRPr/>
            </a:pPr>
            <a:r>
              <a:rPr lang="en-US" sz="2400" b="1" kern="0" dirty="0">
                <a:solidFill>
                  <a:srgbClr val="FF0000"/>
                </a:solidFill>
                <a:latin typeface="Arial Black" panose="020B0A04020102020204" pitchFamily="34" charset="0"/>
              </a:rPr>
              <a:t>Columbia University</a:t>
            </a:r>
          </a:p>
          <a:p>
            <a:pPr marL="971550" marR="0" lvl="1" indent="-514350" algn="l" defTabSz="685800" rtl="0" eaLnBrk="0" fontAlgn="base" latinLnBrk="0" hangingPunct="0">
              <a:lnSpc>
                <a:spcPct val="100000"/>
              </a:lnSpc>
              <a:spcBef>
                <a:spcPct val="0"/>
              </a:spcBef>
              <a:spcAft>
                <a:spcPct val="0"/>
              </a:spcAft>
              <a:buClrTx/>
              <a:buSzTx/>
              <a:buFont typeface="+mj-lt"/>
              <a:buAutoNum type="arabicPeriod"/>
              <a:tabLst/>
              <a:defRPr/>
            </a:pPr>
            <a:r>
              <a:rPr kumimoji="0" lang="en-US" sz="2400" b="1" i="0" u="none" strike="noStrike" kern="0" cap="none" spc="0" normalizeH="0" baseline="0" noProof="0" dirty="0">
                <a:ln>
                  <a:noFill/>
                </a:ln>
                <a:solidFill>
                  <a:srgbClr val="FF0000"/>
                </a:solidFill>
                <a:effectLst/>
                <a:uLnTx/>
                <a:uFillTx/>
                <a:latin typeface="Arial Black" panose="020B0A04020102020204" pitchFamily="34" charset="0"/>
                <a:ea typeface="+mn-ea"/>
                <a:cs typeface="+mn-cs"/>
              </a:rPr>
              <a:t>Harvard University</a:t>
            </a:r>
          </a:p>
          <a:p>
            <a:pPr marL="971550" marR="0" lvl="1" indent="-514350" algn="l" defTabSz="685800" rtl="0" eaLnBrk="0" fontAlgn="base" latinLnBrk="0" hangingPunct="0">
              <a:lnSpc>
                <a:spcPct val="100000"/>
              </a:lnSpc>
              <a:spcBef>
                <a:spcPct val="0"/>
              </a:spcBef>
              <a:spcAft>
                <a:spcPct val="0"/>
              </a:spcAft>
              <a:buClrTx/>
              <a:buSzTx/>
              <a:buFont typeface="+mj-lt"/>
              <a:buAutoNum type="arabicPeriod"/>
              <a:tabLst/>
              <a:defRPr/>
            </a:pPr>
            <a:r>
              <a:rPr kumimoji="0" lang="en-US" sz="2400" b="1" i="0" u="none" strike="noStrike" kern="0" cap="none" spc="0" normalizeH="0" baseline="0" noProof="0" dirty="0">
                <a:ln>
                  <a:noFill/>
                </a:ln>
                <a:solidFill>
                  <a:srgbClr val="FF0000"/>
                </a:solidFill>
                <a:effectLst/>
                <a:uLnTx/>
                <a:uFillTx/>
                <a:latin typeface="Arial Black" panose="020B0A04020102020204" pitchFamily="34" charset="0"/>
                <a:ea typeface="+mn-ea"/>
                <a:cs typeface="+mn-cs"/>
              </a:rPr>
              <a:t>University of Penn</a:t>
            </a:r>
          </a:p>
          <a:p>
            <a:pPr marL="971550" marR="0" lvl="1" indent="-514350" algn="l" defTabSz="685800" rtl="0" eaLnBrk="0" fontAlgn="base" latinLnBrk="0" hangingPunct="0">
              <a:lnSpc>
                <a:spcPct val="100000"/>
              </a:lnSpc>
              <a:spcBef>
                <a:spcPct val="0"/>
              </a:spcBef>
              <a:spcAft>
                <a:spcPct val="0"/>
              </a:spcAft>
              <a:buClrTx/>
              <a:buSzTx/>
              <a:buFont typeface="+mj-lt"/>
              <a:buAutoNum type="arabicPeriod"/>
              <a:tabLst/>
              <a:defRPr/>
            </a:pPr>
            <a:r>
              <a:rPr kumimoji="0" lang="en-US" sz="2400" b="1" i="0" u="none" strike="noStrike" kern="0" cap="none" spc="0" normalizeH="0" baseline="0" noProof="0" dirty="0">
                <a:ln>
                  <a:noFill/>
                </a:ln>
                <a:solidFill>
                  <a:srgbClr val="FF0000"/>
                </a:solidFill>
                <a:effectLst/>
                <a:uLnTx/>
                <a:uFillTx/>
                <a:latin typeface="Arial Black" panose="020B0A04020102020204" pitchFamily="34" charset="0"/>
                <a:ea typeface="+mn-ea"/>
                <a:cs typeface="+mn-cs"/>
              </a:rPr>
              <a:t>New York University (NYU)</a:t>
            </a:r>
          </a:p>
          <a:p>
            <a:pPr marL="971550" marR="0" lvl="1" indent="-514350" algn="l" defTabSz="685800" rtl="0" eaLnBrk="0" fontAlgn="base" latinLnBrk="0" hangingPunct="0">
              <a:lnSpc>
                <a:spcPct val="100000"/>
              </a:lnSpc>
              <a:spcBef>
                <a:spcPct val="0"/>
              </a:spcBef>
              <a:spcAft>
                <a:spcPct val="0"/>
              </a:spcAft>
              <a:buClrTx/>
              <a:buSzTx/>
              <a:buFont typeface="+mj-lt"/>
              <a:buAutoNum type="arabicPeriod"/>
              <a:tabLst/>
              <a:defRPr/>
            </a:pPr>
            <a:r>
              <a:rPr kumimoji="0" lang="en-US" sz="2400" b="1" i="0" u="none" strike="noStrike" kern="0" cap="none" spc="0" normalizeH="0" baseline="0" noProof="0" dirty="0">
                <a:ln>
                  <a:noFill/>
                </a:ln>
                <a:solidFill>
                  <a:srgbClr val="FF0000"/>
                </a:solidFill>
                <a:effectLst/>
                <a:uLnTx/>
                <a:uFillTx/>
                <a:latin typeface="Arial Black" panose="020B0A04020102020204" pitchFamily="34" charset="0"/>
                <a:ea typeface="+mn-ea"/>
                <a:cs typeface="+mn-cs"/>
              </a:rPr>
              <a:t>University of </a:t>
            </a:r>
            <a:r>
              <a:rPr lang="en-US" sz="2400" b="1" kern="0" dirty="0">
                <a:solidFill>
                  <a:srgbClr val="FF0000"/>
                </a:solidFill>
                <a:latin typeface="Arial Black" panose="020B0A04020102020204" pitchFamily="34" charset="0"/>
              </a:rPr>
              <a:t>Virginia</a:t>
            </a:r>
            <a:endParaRPr kumimoji="0" lang="en-US" sz="2400" b="1" i="0" u="none" strike="noStrike" kern="0" cap="none" spc="0" normalizeH="0" baseline="0" noProof="0" dirty="0">
              <a:ln>
                <a:noFill/>
              </a:ln>
              <a:solidFill>
                <a:srgbClr val="FF0000"/>
              </a:solidFill>
              <a:effectLst/>
              <a:uLnTx/>
              <a:uFillTx/>
              <a:latin typeface="Arial Black" panose="020B0A04020102020204" pitchFamily="34" charset="0"/>
              <a:ea typeface="+mn-ea"/>
              <a:cs typeface="+mn-cs"/>
            </a:endParaRPr>
          </a:p>
          <a:p>
            <a:pPr marL="971550" marR="0" lvl="1" indent="-514350" algn="l" defTabSz="685800" rtl="0" eaLnBrk="0" fontAlgn="base" latinLnBrk="0" hangingPunct="0">
              <a:lnSpc>
                <a:spcPct val="100000"/>
              </a:lnSpc>
              <a:spcBef>
                <a:spcPct val="0"/>
              </a:spcBef>
              <a:spcAft>
                <a:spcPct val="0"/>
              </a:spcAft>
              <a:buClrTx/>
              <a:buSzTx/>
              <a:buFont typeface="+mj-lt"/>
              <a:buAutoNum type="arabicPeriod"/>
              <a:tabLst/>
              <a:defRPr/>
            </a:pPr>
            <a:r>
              <a:rPr lang="en-US" sz="2400" b="1" kern="0" dirty="0">
                <a:solidFill>
                  <a:srgbClr val="FF0000"/>
                </a:solidFill>
                <a:latin typeface="Arial Black" panose="020B0A04020102020204" pitchFamily="34" charset="0"/>
              </a:rPr>
              <a:t>UC Berkley</a:t>
            </a:r>
            <a:endParaRPr kumimoji="0" lang="en-US" sz="2400" b="1" i="0" u="none" strike="noStrike" kern="0" cap="none" spc="0" normalizeH="0" baseline="0" noProof="0" dirty="0">
              <a:ln>
                <a:noFill/>
              </a:ln>
              <a:solidFill>
                <a:srgbClr val="FF0000"/>
              </a:solidFill>
              <a:effectLst/>
              <a:uLnTx/>
              <a:uFillTx/>
              <a:latin typeface="Arial Black" panose="020B0A04020102020204" pitchFamily="34" charset="0"/>
              <a:ea typeface="+mn-ea"/>
              <a:cs typeface="+mn-cs"/>
            </a:endParaRPr>
          </a:p>
          <a:p>
            <a:pPr marL="971550" marR="0" lvl="1" indent="-514350" algn="l" defTabSz="685800" rtl="0" eaLnBrk="0" fontAlgn="base" latinLnBrk="0" hangingPunct="0">
              <a:lnSpc>
                <a:spcPct val="100000"/>
              </a:lnSpc>
              <a:spcBef>
                <a:spcPct val="0"/>
              </a:spcBef>
              <a:spcAft>
                <a:spcPct val="0"/>
              </a:spcAft>
              <a:buClrTx/>
              <a:buSzTx/>
              <a:buFont typeface="+mj-lt"/>
              <a:buAutoNum type="arabicPeriod"/>
              <a:tabLst/>
              <a:defRPr/>
            </a:pPr>
            <a:r>
              <a:rPr lang="en-US" sz="2400" b="1" kern="0" dirty="0">
                <a:solidFill>
                  <a:srgbClr val="FF0000"/>
                </a:solidFill>
                <a:latin typeface="Arial Black" panose="020B0A04020102020204" pitchFamily="34" charset="0"/>
              </a:rPr>
              <a:t> University of Michigan</a:t>
            </a:r>
            <a:endParaRPr kumimoji="0" lang="en-US" sz="2400" b="1" i="0" u="none" strike="noStrike" kern="0" cap="none" spc="0" normalizeH="0" baseline="0" noProof="0" dirty="0">
              <a:ln>
                <a:noFill/>
              </a:ln>
              <a:solidFill>
                <a:srgbClr val="FF0000"/>
              </a:solidFill>
              <a:effectLst/>
              <a:uLnTx/>
              <a:uFillTx/>
              <a:latin typeface="Arial Black" panose="020B0A04020102020204" pitchFamily="34" charset="0"/>
              <a:ea typeface="+mn-ea"/>
              <a:cs typeface="+mn-cs"/>
            </a:endParaRPr>
          </a:p>
          <a:p>
            <a:pPr marL="971550" marR="0" lvl="1" indent="-514350" algn="l" defTabSz="685800" rtl="0" eaLnBrk="0" fontAlgn="base" latinLnBrk="0" hangingPunct="0">
              <a:lnSpc>
                <a:spcPct val="100000"/>
              </a:lnSpc>
              <a:spcBef>
                <a:spcPct val="0"/>
              </a:spcBef>
              <a:spcAft>
                <a:spcPct val="0"/>
              </a:spcAft>
              <a:buClrTx/>
              <a:buSzTx/>
              <a:buFont typeface="+mj-lt"/>
              <a:buAutoNum type="arabicPeriod"/>
              <a:tabLst/>
              <a:defRPr/>
            </a:pPr>
            <a:endParaRPr kumimoji="0" lang="en-US" sz="2400" b="1" i="0" u="none" strike="noStrike" kern="0" cap="none" spc="0" normalizeH="0" baseline="0" noProof="0" dirty="0">
              <a:ln>
                <a:noFill/>
              </a:ln>
              <a:solidFill>
                <a:srgbClr val="FF0000"/>
              </a:solidFill>
              <a:effectLst/>
              <a:uLnTx/>
              <a:uFillTx/>
              <a:latin typeface="Arial Black" panose="020B0A04020102020204" pitchFamily="34" charset="0"/>
              <a:ea typeface="+mn-ea"/>
              <a:cs typeface="+mn-cs"/>
            </a:endParaRPr>
          </a:p>
          <a:p>
            <a:pPr marR="0" lvl="1" algn="l" defTabSz="685800" rtl="0" eaLnBrk="0" fontAlgn="base" latinLnBrk="0" hangingPunct="0">
              <a:lnSpc>
                <a:spcPct val="100000"/>
              </a:lnSpc>
              <a:spcBef>
                <a:spcPct val="0"/>
              </a:spcBef>
              <a:spcAft>
                <a:spcPct val="0"/>
              </a:spcAft>
              <a:buClrTx/>
              <a:buSzTx/>
              <a:tabLst/>
              <a:defRPr/>
            </a:pPr>
            <a:r>
              <a:rPr kumimoji="0" lang="en-US" sz="2400" b="1" i="0" u="none" strike="noStrike" kern="0" cap="none" spc="0" normalizeH="0" baseline="0" noProof="0" dirty="0">
                <a:ln>
                  <a:noFill/>
                </a:ln>
                <a:solidFill>
                  <a:srgbClr val="002060"/>
                </a:solidFill>
                <a:effectLst/>
                <a:uLnTx/>
                <a:uFillTx/>
                <a:latin typeface="Times New Roman"/>
                <a:ea typeface="+mn-ea"/>
                <a:cs typeface="+mn-cs"/>
              </a:rPr>
              <a:t>	</a:t>
            </a:r>
            <a:r>
              <a:rPr kumimoji="0" lang="en-US" sz="2400" b="1" i="0" u="none" strike="noStrike" kern="0" cap="none" spc="0" normalizeH="0" baseline="0" noProof="0" dirty="0">
                <a:ln>
                  <a:noFill/>
                </a:ln>
                <a:solidFill>
                  <a:srgbClr val="002060"/>
                </a:solidFill>
                <a:effectLst/>
                <a:uLnTx/>
                <a:uFillTx/>
                <a:latin typeface="Arial Black" panose="020B0A04020102020204" pitchFamily="34" charset="0"/>
              </a:rPr>
              <a:t>#11Duke </a:t>
            </a:r>
            <a:r>
              <a:rPr kumimoji="0" lang="en-US" sz="2400" b="1" i="0" u="none" strike="noStrike" kern="0" cap="none" spc="0" normalizeH="0" baseline="0" noProof="0" dirty="0">
                <a:ln>
                  <a:noFill/>
                </a:ln>
                <a:solidFill>
                  <a:srgbClr val="002060"/>
                </a:solidFill>
                <a:effectLst/>
                <a:uLnTx/>
                <a:uFillTx/>
                <a:latin typeface="Arial Black" panose="020B0A04020102020204" pitchFamily="34" charset="0"/>
                <a:ea typeface="+mn-ea"/>
                <a:cs typeface="+mn-cs"/>
              </a:rPr>
              <a:t>University</a:t>
            </a:r>
          </a:p>
          <a:p>
            <a:pPr marL="457200" marR="0" lvl="1" indent="0" algn="l" defTabSz="6858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FF0000"/>
                </a:solidFill>
                <a:effectLst/>
                <a:uLnTx/>
                <a:uFillTx/>
                <a:latin typeface="Arial Black" panose="020B0A04020102020204" pitchFamily="34" charset="0"/>
                <a:ea typeface="+mn-ea"/>
                <a:cs typeface="+mn-cs"/>
              </a:rPr>
              <a:t>	</a:t>
            </a:r>
            <a:r>
              <a:rPr kumimoji="0" lang="en-US" sz="2400" b="1" i="0" u="none" strike="noStrike" kern="0" cap="none" spc="0" normalizeH="0" baseline="0" noProof="0" dirty="0">
                <a:ln>
                  <a:noFill/>
                </a:ln>
                <a:solidFill>
                  <a:srgbClr val="3086A5">
                    <a:lumMod val="60000"/>
                    <a:lumOff val="40000"/>
                  </a:srgbClr>
                </a:solidFill>
                <a:effectLst/>
                <a:uLnTx/>
                <a:uFillTx/>
                <a:latin typeface="Arial Black" panose="020B0A04020102020204" pitchFamily="34" charset="0"/>
                <a:ea typeface="+mn-ea"/>
                <a:cs typeface="+mn-cs"/>
              </a:rPr>
              <a:t>#25 UNC Chapel Hill</a:t>
            </a:r>
          </a:p>
          <a:p>
            <a:pPr marL="642938" marR="0" lvl="0" indent="-642938" algn="ctr" defTabSz="685800" rtl="0" eaLnBrk="0" fontAlgn="base" latinLnBrk="0" hangingPunct="0">
              <a:lnSpc>
                <a:spcPct val="100000"/>
              </a:lnSpc>
              <a:spcBef>
                <a:spcPct val="0"/>
              </a:spcBef>
              <a:spcAft>
                <a:spcPct val="0"/>
              </a:spcAft>
              <a:buClrTx/>
              <a:buSzTx/>
              <a:buFont typeface="Wingdings"/>
              <a:buChar char="Ø"/>
              <a:tabLst/>
              <a:defRPr/>
            </a:pPr>
            <a:endParaRPr kumimoji="0" lang="en-US" sz="5400" b="1" i="0" u="none" strike="noStrike" kern="0" cap="none" spc="0" normalizeH="0" baseline="0" noProof="0" dirty="0">
              <a:ln>
                <a:noFill/>
              </a:ln>
              <a:solidFill>
                <a:srgbClr val="FF0000"/>
              </a:solidFill>
              <a:effectLst/>
              <a:uLnTx/>
              <a:uFillTx/>
              <a:latin typeface="Times New Roman"/>
              <a:ea typeface="+mn-ea"/>
              <a:cs typeface="+mn-cs"/>
            </a:endParaRPr>
          </a:p>
        </p:txBody>
      </p:sp>
    </p:spTree>
    <p:extLst>
      <p:ext uri="{BB962C8B-B14F-4D97-AF65-F5344CB8AC3E}">
        <p14:creationId xmlns:p14="http://schemas.microsoft.com/office/powerpoint/2010/main" val="13213541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09B84E2-F8B3-D0E3-0548-D4E746CF55B3}"/>
              </a:ext>
            </a:extLst>
          </p:cNvPr>
          <p:cNvSpPr txBox="1">
            <a:spLocks/>
          </p:cNvSpPr>
          <p:nvPr/>
        </p:nvSpPr>
        <p:spPr>
          <a:xfrm>
            <a:off x="838200" y="228600"/>
            <a:ext cx="8077200" cy="6400800"/>
          </a:xfrm>
          <a:prstGeom prst="rect">
            <a:avLst/>
          </a:prstGeom>
        </p:spPr>
        <p:txBody>
          <a:bodyP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600" b="1" i="1" u="none" strike="noStrike" kern="0" cap="none" spc="0" normalizeH="0" baseline="0" noProof="0" dirty="0">
                <a:ln>
                  <a:noFill/>
                </a:ln>
                <a:solidFill>
                  <a:srgbClr val="FF0000"/>
                </a:solidFill>
                <a:effectLst/>
                <a:uLnTx/>
                <a:uFillTx/>
                <a:latin typeface="Times New Roman"/>
                <a:ea typeface="+mn-ea"/>
                <a:cs typeface="+mn-cs"/>
              </a:rPr>
              <a:t>“So You Think It’s Your Chance?”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400" b="1" i="1" u="none" strike="noStrike" kern="0" cap="none" spc="0" normalizeH="0" baseline="0" noProof="0" dirty="0">
              <a:ln>
                <a:noFill/>
              </a:ln>
              <a:solidFill>
                <a:srgbClr val="FF0000"/>
              </a:solidFill>
              <a:effectLst/>
              <a:uLnTx/>
              <a:uFillTx/>
              <a:latin typeface="Times New Roman"/>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400" b="1" i="1" u="none" strike="noStrike" kern="0" cap="none" spc="0" normalizeH="0" baseline="0" noProof="0" dirty="0">
              <a:ln>
                <a:noFill/>
              </a:ln>
              <a:solidFill>
                <a:srgbClr val="FF0000"/>
              </a:solidFill>
              <a:effectLst/>
              <a:uLnTx/>
              <a:uFillTx/>
              <a:latin typeface="Times New Roman"/>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400" b="1" i="1" u="none" strike="noStrike" kern="0" cap="none" spc="0" normalizeH="0" baseline="0" noProof="0" dirty="0">
              <a:ln>
                <a:noFill/>
              </a:ln>
              <a:solidFill>
                <a:srgbClr val="FF0000"/>
              </a:solidFill>
              <a:effectLst/>
              <a:uLnTx/>
              <a:uFillTx/>
              <a:latin typeface="Times New Roman"/>
              <a:ea typeface="+mn-ea"/>
              <a:cs typeface="+mn-cs"/>
            </a:endParaRPr>
          </a:p>
        </p:txBody>
      </p:sp>
    </p:spTree>
    <p:extLst>
      <p:ext uri="{BB962C8B-B14F-4D97-AF65-F5344CB8AC3E}">
        <p14:creationId xmlns:p14="http://schemas.microsoft.com/office/powerpoint/2010/main" val="26479249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00200" y="1905000"/>
            <a:ext cx="7315200" cy="3276600"/>
          </a:xfrm>
          <a:prstGeom prst="rect">
            <a:avLst/>
          </a:prstGeom>
        </p:spPr>
        <p:txBody>
          <a:bodyPr>
            <a:no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20000" b="1" i="0" u="none" strike="noStrike" kern="0" cap="none" spc="0" normalizeH="0" baseline="0" noProof="0" dirty="0">
                <a:ln>
                  <a:noFill/>
                </a:ln>
                <a:solidFill>
                  <a:srgbClr val="FF0000"/>
                </a:solidFill>
                <a:effectLst/>
                <a:uLnTx/>
                <a:uFillTx/>
                <a:latin typeface="Times New Roman"/>
                <a:ea typeface="+mn-ea"/>
                <a:cs typeface="+mn-cs"/>
              </a:rPr>
              <a:t>Q&amp;A</a:t>
            </a:r>
          </a:p>
          <a:p>
            <a:pPr marL="642938" marR="0" lvl="0" indent="-642938" algn="ctr" defTabSz="685800" rtl="0" eaLnBrk="0" fontAlgn="base" latinLnBrk="0" hangingPunct="0">
              <a:lnSpc>
                <a:spcPct val="100000"/>
              </a:lnSpc>
              <a:spcBef>
                <a:spcPct val="0"/>
              </a:spcBef>
              <a:spcAft>
                <a:spcPct val="0"/>
              </a:spcAft>
              <a:buClrTx/>
              <a:buSzTx/>
              <a:buFont typeface="Wingdings"/>
              <a:buChar char="Ø"/>
              <a:tabLst/>
              <a:defRPr/>
            </a:pPr>
            <a:endParaRPr kumimoji="0" lang="en-US" sz="5400" b="1" i="0" u="none" strike="noStrike" kern="0" cap="none" spc="0" normalizeH="0" baseline="0" noProof="0" dirty="0">
              <a:ln>
                <a:noFill/>
              </a:ln>
              <a:solidFill>
                <a:srgbClr val="FF0000"/>
              </a:solidFill>
              <a:effectLst/>
              <a:uLnTx/>
              <a:uFillTx/>
              <a:latin typeface="Times New Roman"/>
              <a:ea typeface="+mn-ea"/>
              <a:cs typeface="+mn-cs"/>
            </a:endParaRPr>
          </a:p>
        </p:txBody>
      </p:sp>
      <p:sp>
        <p:nvSpPr>
          <p:cNvPr id="2" name="TextBox 1">
            <a:extLst>
              <a:ext uri="{FF2B5EF4-FFF2-40B4-BE49-F238E27FC236}">
                <a16:creationId xmlns:a16="http://schemas.microsoft.com/office/drawing/2014/main" id="{1677A0E0-A130-400B-82D1-62553CAF498C}"/>
              </a:ext>
            </a:extLst>
          </p:cNvPr>
          <p:cNvSpPr txBox="1"/>
          <p:nvPr/>
        </p:nvSpPr>
        <p:spPr>
          <a:xfrm>
            <a:off x="3093225" y="5334000"/>
            <a:ext cx="3403496" cy="107721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Times New Roman"/>
                <a:ea typeface="+mn-ea"/>
                <a:cs typeface="+mn-cs"/>
              </a:rPr>
              <a:t>Linwood Webster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Times New Roman"/>
                <a:ea typeface="+mn-ea"/>
                <a:cs typeface="+mn-cs"/>
              </a:rPr>
              <a:t>Lwebste@ncsu.edu</a:t>
            </a:r>
          </a:p>
        </p:txBody>
      </p:sp>
      <p:pic>
        <p:nvPicPr>
          <p:cNvPr id="3074" name="Picture 2" descr="NC State Wolfpack Strutting Wolf Paper Plates – Red and White Shop">
            <a:extLst>
              <a:ext uri="{FF2B5EF4-FFF2-40B4-BE49-F238E27FC236}">
                <a16:creationId xmlns:a16="http://schemas.microsoft.com/office/drawing/2014/main" id="{B712EB69-B64F-843D-34DC-84474914B3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25176"/>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9704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609600" y="495300"/>
            <a:ext cx="8305800" cy="5867400"/>
          </a:xfrm>
          <a:prstGeom prst="rect">
            <a:avLst/>
          </a:prstGeom>
        </p:spPr>
        <p:txBody>
          <a:bodyP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800" b="1" i="1" u="none" strike="noStrike" kern="0" cap="none" spc="0" normalizeH="0" baseline="0" noProof="0" dirty="0">
                <a:ln>
                  <a:noFill/>
                </a:ln>
                <a:solidFill>
                  <a:srgbClr val="FF0000"/>
                </a:solidFill>
                <a:effectLst/>
                <a:uLnTx/>
                <a:uFillTx/>
                <a:latin typeface="Times New Roman"/>
                <a:ea typeface="+mn-ea"/>
                <a:cs typeface="+mn-cs"/>
              </a:rPr>
              <a:t>END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8800" b="1" i="1" kern="0" dirty="0">
                <a:solidFill>
                  <a:srgbClr val="FF0000"/>
                </a:solidFill>
                <a:latin typeface="Times New Roman"/>
              </a:rPr>
              <a:t>END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800" b="1" i="1" u="none" strike="noStrike" kern="0" cap="none" spc="0" normalizeH="0" baseline="0" noProof="0" dirty="0">
                <a:ln>
                  <a:noFill/>
                </a:ln>
                <a:solidFill>
                  <a:srgbClr val="FF0000"/>
                </a:solidFill>
                <a:effectLst/>
                <a:uLnTx/>
                <a:uFillTx/>
                <a:latin typeface="Times New Roman"/>
                <a:ea typeface="+mn-ea"/>
                <a:cs typeface="+mn-cs"/>
              </a:rPr>
              <a:t>END</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8800" b="1" i="1" kern="0" dirty="0">
                <a:solidFill>
                  <a:srgbClr val="FF0000"/>
                </a:solidFill>
                <a:latin typeface="Times New Roman"/>
              </a:rPr>
              <a:t>END</a:t>
            </a:r>
            <a:endParaRPr kumimoji="0" lang="en-US" sz="4800" b="1" i="1" u="none" strike="noStrike" kern="0" cap="none" spc="0" normalizeH="0" baseline="0" noProof="0" dirty="0">
              <a:ln>
                <a:noFill/>
              </a:ln>
              <a:solidFill>
                <a:srgbClr val="00B0F0"/>
              </a:solidFill>
              <a:effectLst/>
              <a:uLnTx/>
              <a:uFillTx/>
              <a:latin typeface="Times New Roman"/>
              <a:ea typeface="+mn-ea"/>
              <a:cs typeface="+mn-cs"/>
            </a:endParaRPr>
          </a:p>
        </p:txBody>
      </p:sp>
    </p:spTree>
    <p:extLst>
      <p:ext uri="{BB962C8B-B14F-4D97-AF65-F5344CB8AC3E}">
        <p14:creationId xmlns:p14="http://schemas.microsoft.com/office/powerpoint/2010/main" val="3080231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5000" r="-15000"/>
          </a:stretch>
        </a:blipFill>
        <a:effectLst/>
      </p:bgPr>
    </p:bg>
    <p:spTree>
      <p:nvGrpSpPr>
        <p:cNvPr id="1" name=""/>
        <p:cNvGrpSpPr/>
        <p:nvPr/>
      </p:nvGrpSpPr>
      <p:grpSpPr>
        <a:xfrm>
          <a:off x="0" y="0"/>
          <a:ext cx="0" cy="0"/>
          <a:chOff x="0" y="0"/>
          <a:chExt cx="0" cy="0"/>
        </a:xfrm>
      </p:grpSpPr>
      <p:sp>
        <p:nvSpPr>
          <p:cNvPr id="2" name="Rectangle 1"/>
          <p:cNvSpPr/>
          <p:nvPr/>
        </p:nvSpPr>
        <p:spPr>
          <a:xfrm>
            <a:off x="304800" y="1447800"/>
            <a:ext cx="8534400" cy="172354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600" b="1" dirty="0">
                <a:solidFill>
                  <a:srgbClr val="FF0000"/>
                </a:solidFill>
                <a:latin typeface="Arial Black" panose="020B0A04020102020204" pitchFamily="34" charset="0"/>
              </a:rPr>
              <a:t>PUSH-IN</a:t>
            </a:r>
            <a:endParaRPr kumimoji="0" lang="en-US" sz="10600" b="0" i="0" u="none" strike="noStrike" kern="1200" cap="none" spc="0" normalizeH="0" baseline="0" noProof="0" dirty="0">
              <a:ln>
                <a:noFill/>
              </a:ln>
              <a:solidFill>
                <a:srgbClr val="FF0000"/>
              </a:solidFill>
              <a:effectLst/>
              <a:uLnTx/>
              <a:uFillTx/>
              <a:latin typeface="Arial Black" panose="020B0A04020102020204" pitchFamily="34" charset="0"/>
            </a:endParaRPr>
          </a:p>
        </p:txBody>
      </p:sp>
    </p:spTree>
    <p:extLst>
      <p:ext uri="{BB962C8B-B14F-4D97-AF65-F5344CB8AC3E}">
        <p14:creationId xmlns:p14="http://schemas.microsoft.com/office/powerpoint/2010/main" val="4189237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5000" r="-15000"/>
          </a:stretch>
        </a:blipFill>
        <a:effectLst/>
      </p:bgPr>
    </p:bg>
    <p:spTree>
      <p:nvGrpSpPr>
        <p:cNvPr id="1" name=""/>
        <p:cNvGrpSpPr/>
        <p:nvPr/>
      </p:nvGrpSpPr>
      <p:grpSpPr>
        <a:xfrm>
          <a:off x="0" y="0"/>
          <a:ext cx="0" cy="0"/>
          <a:chOff x="0" y="0"/>
          <a:chExt cx="0" cy="0"/>
        </a:xfrm>
      </p:grpSpPr>
      <p:sp>
        <p:nvSpPr>
          <p:cNvPr id="2" name="Rectangle 1"/>
          <p:cNvSpPr/>
          <p:nvPr/>
        </p:nvSpPr>
        <p:spPr>
          <a:xfrm>
            <a:off x="190500" y="838200"/>
            <a:ext cx="8763000" cy="34163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a:solidFill>
                  <a:srgbClr val="FF0000"/>
                </a:solidFill>
                <a:latin typeface="Arial Black" panose="020B0A04020102020204" pitchFamily="34" charset="0"/>
              </a:rPr>
              <a:t>Your Race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F0000"/>
                </a:solidFill>
                <a:effectLst/>
                <a:uLnTx/>
                <a:uFillTx/>
                <a:latin typeface="Arial Black" panose="020B0A04020102020204" pitchFamily="34" charset="0"/>
              </a:rPr>
              <a:t>Your Pace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0" i="0" u="none" strike="noStrike" kern="1200" cap="none" spc="0" normalizeH="0" baseline="0" noProof="0" dirty="0">
              <a:ln>
                <a:noFill/>
              </a:ln>
              <a:solidFill>
                <a:srgbClr val="FF0000"/>
              </a:solidFill>
              <a:effectLst/>
              <a:uLnTx/>
              <a:uFillTx/>
              <a:latin typeface="Arial Black" panose="020B0A04020102020204" pitchFamily="34" charset="0"/>
            </a:endParaRPr>
          </a:p>
        </p:txBody>
      </p:sp>
    </p:spTree>
    <p:extLst>
      <p:ext uri="{BB962C8B-B14F-4D97-AF65-F5344CB8AC3E}">
        <p14:creationId xmlns:p14="http://schemas.microsoft.com/office/powerpoint/2010/main" val="870605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mazon.com: 3 Inch Mr. Wuf North Carolina NC University Wolfpack NCSU Wolf  Pack Logo Removable Wall Decal Sticker Art NCAA Home Room Decor 2 by 3  Inches : Sports &amp; Outdoors">
            <a:extLst>
              <a:ext uri="{FF2B5EF4-FFF2-40B4-BE49-F238E27FC236}">
                <a16:creationId xmlns:a16="http://schemas.microsoft.com/office/drawing/2014/main" id="{C02D63DD-B880-B95A-C414-1767D48833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429000"/>
            <a:ext cx="2590799" cy="252412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114300" y="1828800"/>
            <a:ext cx="8915400" cy="3886200"/>
          </a:xfrm>
          <a:prstGeom prst="rect">
            <a:avLst/>
          </a:prstGeom>
        </p:spPr>
        <p:txBody>
          <a:bodyPr>
            <a:noAutofit/>
          </a:bodyPr>
          <a:lstStyle/>
          <a:p>
            <a:pPr marL="274320" marR="0" lvl="0" indent="-274320" algn="ctr" defTabSz="914400" rtl="0" eaLnBrk="1" fontAlgn="auto" latinLnBrk="0" hangingPunct="1">
              <a:lnSpc>
                <a:spcPct val="100000"/>
              </a:lnSpc>
              <a:spcBef>
                <a:spcPct val="20000"/>
              </a:spcBef>
              <a:spcAft>
                <a:spcPts val="0"/>
              </a:spcAft>
              <a:buClr>
                <a:srgbClr val="AD0101"/>
              </a:buClr>
              <a:buSzTx/>
              <a:buFontTx/>
              <a:buNone/>
              <a:tabLst/>
              <a:defRPr/>
            </a:pPr>
            <a:r>
              <a:rPr kumimoji="0" lang="en-US" sz="6600" b="0" i="0" u="none" strike="noStrike" kern="1200" cap="none" spc="0" normalizeH="0" baseline="0" noProof="0" dirty="0">
                <a:ln>
                  <a:noFill/>
                </a:ln>
                <a:solidFill>
                  <a:srgbClr val="C00000"/>
                </a:solidFill>
                <a:effectLst/>
                <a:uLnTx/>
                <a:uFillTx/>
                <a:latin typeface="Wide Latin" pitchFamily="18" charset="0"/>
                <a:ea typeface="+mn-ea"/>
                <a:cs typeface="Arial" pitchFamily="34" charset="0"/>
              </a:rPr>
              <a:t>WELCOME</a:t>
            </a:r>
            <a:endParaRPr kumimoji="0" lang="en-US" sz="6600" b="1" i="0" u="none" strike="noStrike" kern="1200" cap="none" spc="0" normalizeH="0" baseline="0" noProof="0" dirty="0">
              <a:ln>
                <a:noFill/>
              </a:ln>
              <a:solidFill>
                <a:srgbClr val="C00000"/>
              </a:solidFill>
              <a:effectLst/>
              <a:uLnTx/>
              <a:uFillTx/>
              <a:latin typeface="Wide Latin" pitchFamily="18" charset="0"/>
              <a:ea typeface="+mn-ea"/>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0" cap="none" spc="0" normalizeH="0" baseline="0" noProof="0" dirty="0">
              <a:ln>
                <a:noFill/>
              </a:ln>
              <a:solidFill>
                <a:srgbClr val="FF0000"/>
              </a:solidFill>
              <a:effectLst/>
              <a:uLnTx/>
              <a:uFillTx/>
              <a:latin typeface="Arial Black" pitchFamily="34" charset="0"/>
              <a:ea typeface="+mn-ea"/>
              <a:cs typeface="+mn-cs"/>
            </a:endParaRPr>
          </a:p>
        </p:txBody>
      </p:sp>
    </p:spTree>
    <p:extLst>
      <p:ext uri="{BB962C8B-B14F-4D97-AF65-F5344CB8AC3E}">
        <p14:creationId xmlns:p14="http://schemas.microsoft.com/office/powerpoint/2010/main" val="3975472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09B84E2-F8B3-D0E3-0548-D4E746CF55B3}"/>
              </a:ext>
            </a:extLst>
          </p:cNvPr>
          <p:cNvSpPr txBox="1">
            <a:spLocks/>
          </p:cNvSpPr>
          <p:nvPr/>
        </p:nvSpPr>
        <p:spPr>
          <a:xfrm>
            <a:off x="838200" y="381000"/>
            <a:ext cx="8077200" cy="6172200"/>
          </a:xfrm>
          <a:prstGeom prst="rect">
            <a:avLst/>
          </a:prstGeom>
        </p:spPr>
        <p:txBody>
          <a:bodyP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7200" b="1" i="1" u="none" strike="noStrike" kern="0" cap="none" spc="0" normalizeH="0" baseline="0" noProof="0" dirty="0">
                <a:ln>
                  <a:noFill/>
                </a:ln>
                <a:solidFill>
                  <a:srgbClr val="FF0000"/>
                </a:solidFill>
                <a:effectLst/>
                <a:uLnTx/>
                <a:uFillTx/>
                <a:latin typeface="Times New Roman"/>
                <a:ea typeface="+mn-ea"/>
                <a:cs typeface="+mn-cs"/>
              </a:rPr>
              <a:t>“So You Think It’s Your Chance?”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400" b="1" i="1" u="none" strike="noStrike" kern="0" cap="none" spc="0" normalizeH="0" baseline="0" noProof="0" dirty="0">
              <a:ln>
                <a:noFill/>
              </a:ln>
              <a:solidFill>
                <a:srgbClr val="FF0000"/>
              </a:solidFill>
              <a:effectLst/>
              <a:uLnTx/>
              <a:uFillTx/>
              <a:latin typeface="Times New Roman"/>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600" b="1" i="1" u="none" strike="noStrike" kern="0" cap="none" spc="0" normalizeH="0" baseline="0" noProof="0" dirty="0">
                <a:ln>
                  <a:noFill/>
                </a:ln>
                <a:solidFill>
                  <a:srgbClr val="FF0000"/>
                </a:solidFill>
                <a:effectLst/>
                <a:uLnTx/>
                <a:uFillTx/>
                <a:latin typeface="Times New Roman"/>
                <a:ea typeface="+mn-ea"/>
                <a:cs typeface="+mn-cs"/>
              </a:rPr>
              <a:t>Exploring a Pre-Law Career Path</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400" b="1" i="1" u="none" strike="noStrike" kern="0" cap="none" spc="0" normalizeH="0" baseline="0" noProof="0" dirty="0">
              <a:ln>
                <a:noFill/>
              </a:ln>
              <a:solidFill>
                <a:srgbClr val="FF0000"/>
              </a:solidFill>
              <a:effectLst/>
              <a:uLnTx/>
              <a:uFillTx/>
              <a:latin typeface="Times New Roman"/>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400" b="1" i="1" u="none" strike="noStrike" kern="0" cap="none" spc="0" normalizeH="0" baseline="0" noProof="0" dirty="0">
              <a:ln>
                <a:noFill/>
              </a:ln>
              <a:solidFill>
                <a:srgbClr val="FF0000"/>
              </a:solidFill>
              <a:effectLst/>
              <a:uLnTx/>
              <a:uFillTx/>
              <a:latin typeface="Times New Roman"/>
              <a:ea typeface="+mn-ea"/>
              <a:cs typeface="+mn-cs"/>
            </a:endParaRPr>
          </a:p>
        </p:txBody>
      </p:sp>
    </p:spTree>
    <p:extLst>
      <p:ext uri="{BB962C8B-B14F-4D97-AF65-F5344CB8AC3E}">
        <p14:creationId xmlns:p14="http://schemas.microsoft.com/office/powerpoint/2010/main" val="266818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6DAD4E-1F71-6192-3A26-0960D2F4E707}"/>
              </a:ext>
            </a:extLst>
          </p:cNvPr>
          <p:cNvSpPr txBox="1"/>
          <p:nvPr/>
        </p:nvSpPr>
        <p:spPr>
          <a:xfrm>
            <a:off x="1905000" y="838200"/>
            <a:ext cx="67818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0000"/>
                </a:solidFill>
                <a:effectLst/>
                <a:uLnTx/>
                <a:uFillTx/>
                <a:latin typeface="Times New Roman"/>
                <a:ea typeface="+mn-ea"/>
                <a:cs typeface="+mn-cs"/>
              </a:rPr>
              <a:t>Linwood Webster</a:t>
            </a:r>
          </a:p>
        </p:txBody>
      </p:sp>
      <p:sp>
        <p:nvSpPr>
          <p:cNvPr id="3" name="TextBox 2">
            <a:extLst>
              <a:ext uri="{FF2B5EF4-FFF2-40B4-BE49-F238E27FC236}">
                <a16:creationId xmlns:a16="http://schemas.microsoft.com/office/drawing/2014/main" id="{D1817D0A-3ACE-8469-BC70-5CC519CDCAEE}"/>
              </a:ext>
            </a:extLst>
          </p:cNvPr>
          <p:cNvSpPr txBox="1"/>
          <p:nvPr/>
        </p:nvSpPr>
        <p:spPr>
          <a:xfrm>
            <a:off x="990600" y="2895600"/>
            <a:ext cx="7467600"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600" b="0" i="0" u="none" strike="noStrike" kern="1200" cap="none" spc="0" normalizeH="0" baseline="0" noProof="0" dirty="0">
                <a:ln>
                  <a:noFill/>
                </a:ln>
                <a:solidFill>
                  <a:srgbClr val="FF0000"/>
                </a:solidFill>
                <a:effectLst/>
                <a:uLnTx/>
                <a:uFillTx/>
                <a:latin typeface="Times New Roman"/>
                <a:ea typeface="+mn-ea"/>
                <a:cs typeface="+mn-cs"/>
              </a:rPr>
              <a:t> </a:t>
            </a:r>
            <a:r>
              <a:rPr kumimoji="0" lang="en-US" sz="5400" b="1" i="0" u="none" strike="noStrike" kern="1200" cap="none" spc="0" normalizeH="0" baseline="0" noProof="0" dirty="0">
                <a:ln>
                  <a:noFill/>
                </a:ln>
                <a:solidFill>
                  <a:srgbClr val="FF0000"/>
                </a:solidFill>
                <a:effectLst/>
                <a:uLnTx/>
                <a:uFillTx/>
                <a:latin typeface="Times New Roman"/>
                <a:ea typeface="+mn-ea"/>
                <a:cs typeface="+mn-cs"/>
              </a:rPr>
              <a:t>Assistant Director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Times New Roman"/>
                <a:ea typeface="+mn-ea"/>
                <a:cs typeface="+mn-cs"/>
              </a:rPr>
              <a:t>of Health and Law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Times New Roman"/>
                <a:ea typeface="+mn-ea"/>
                <a:cs typeface="+mn-cs"/>
              </a:rPr>
              <a:t>Professions Advising </a:t>
            </a:r>
          </a:p>
        </p:txBody>
      </p:sp>
    </p:spTree>
    <p:extLst>
      <p:ext uri="{BB962C8B-B14F-4D97-AF65-F5344CB8AC3E}">
        <p14:creationId xmlns:p14="http://schemas.microsoft.com/office/powerpoint/2010/main" val="4253259026"/>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otebook">
  <a:themeElements>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Notebook">
  <a:themeElements>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48275</TotalTime>
  <Words>1330</Words>
  <Application>Microsoft Office PowerPoint</Application>
  <PresentationFormat>On-screen Show (4:3)</PresentationFormat>
  <Paragraphs>251</Paragraphs>
  <Slides>45</Slides>
  <Notes>2</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45</vt:i4>
      </vt:variant>
    </vt:vector>
  </HeadingPairs>
  <TitlesOfParts>
    <vt:vector size="62" baseType="lpstr">
      <vt:lpstr>Arial</vt:lpstr>
      <vt:lpstr>Arial Black</vt:lpstr>
      <vt:lpstr>Calibri</vt:lpstr>
      <vt:lpstr>Calibri Light</vt:lpstr>
      <vt:lpstr>Cambria</vt:lpstr>
      <vt:lpstr>Courier New</vt:lpstr>
      <vt:lpstr>Impact</vt:lpstr>
      <vt:lpstr>Times New Roman</vt:lpstr>
      <vt:lpstr>UniversRoman</vt:lpstr>
      <vt:lpstr>Wide Latin</vt:lpstr>
      <vt:lpstr>Wingdings</vt:lpstr>
      <vt:lpstr>Office Theme</vt:lpstr>
      <vt:lpstr>Notebook</vt:lpstr>
      <vt:lpstr>NewsPrint</vt:lpstr>
      <vt:lpstr>2_Office Theme</vt:lpstr>
      <vt:lpstr>1_Office Theme</vt:lpstr>
      <vt:lpstr>1_Notebook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Senior Bridge Workshop!</vt:lpstr>
      <vt:lpstr>Senior Bridge Workshop!  “When The Shift Hits The Pan(demic) - Are you Socially, Academically, Financially,  and Emotionally (S.A.F.E.) Prepared for Health/Law School, &amp; Life Successes?” </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Hogpen to Harvard</dc:title>
  <dc:creator>webster</dc:creator>
  <cp:lastModifiedBy>Webster, Linwood</cp:lastModifiedBy>
  <cp:revision>610</cp:revision>
  <cp:lastPrinted>2022-07-27T19:02:04Z</cp:lastPrinted>
  <dcterms:created xsi:type="dcterms:W3CDTF">2015-10-18T16:38:59Z</dcterms:created>
  <dcterms:modified xsi:type="dcterms:W3CDTF">2022-07-28T15:04:53Z</dcterms:modified>
</cp:coreProperties>
</file>